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8" r:id="rId2"/>
    <p:sldId id="318" r:id="rId3"/>
    <p:sldId id="405" r:id="rId4"/>
    <p:sldId id="341" r:id="rId5"/>
    <p:sldId id="340" r:id="rId6"/>
    <p:sldId id="319" r:id="rId7"/>
    <p:sldId id="320" r:id="rId8"/>
    <p:sldId id="406" r:id="rId9"/>
    <p:sldId id="407" r:id="rId10"/>
    <p:sldId id="401" r:id="rId11"/>
    <p:sldId id="408" r:id="rId12"/>
    <p:sldId id="342" r:id="rId13"/>
    <p:sldId id="343" r:id="rId14"/>
    <p:sldId id="346" r:id="rId15"/>
    <p:sldId id="409" r:id="rId16"/>
    <p:sldId id="412" r:id="rId17"/>
    <p:sldId id="344" r:id="rId18"/>
    <p:sldId id="358" r:id="rId19"/>
    <p:sldId id="360" r:id="rId20"/>
    <p:sldId id="364" r:id="rId21"/>
    <p:sldId id="403" r:id="rId22"/>
    <p:sldId id="382" r:id="rId23"/>
    <p:sldId id="399" r:id="rId24"/>
    <p:sldId id="386" r:id="rId25"/>
    <p:sldId id="385" r:id="rId26"/>
    <p:sldId id="387" r:id="rId27"/>
    <p:sldId id="410" r:id="rId28"/>
    <p:sldId id="411" r:id="rId29"/>
    <p:sldId id="388" r:id="rId30"/>
    <p:sldId id="397" r:id="rId31"/>
    <p:sldId id="398" r:id="rId32"/>
    <p:sldId id="395" r:id="rId33"/>
    <p:sldId id="394" r:id="rId34"/>
    <p:sldId id="393" r:id="rId35"/>
    <p:sldId id="392" r:id="rId36"/>
    <p:sldId id="391" r:id="rId37"/>
    <p:sldId id="389" r:id="rId38"/>
    <p:sldId id="378" r:id="rId39"/>
    <p:sldId id="402" r:id="rId40"/>
    <p:sldId id="282" r:id="rId41"/>
  </p:sldIdLst>
  <p:sldSz cx="9144000" cy="6858000" type="screen4x3"/>
  <p:notesSz cx="6797675" cy="99266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00"/>
    <a:srgbClr val="003399"/>
    <a:srgbClr val="000066"/>
    <a:srgbClr val="669900"/>
    <a:srgbClr val="00A9E0"/>
    <a:srgbClr val="D4ECE7"/>
    <a:srgbClr val="800000"/>
    <a:srgbClr val="E4002B"/>
    <a:srgbClr val="EE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AppData\Local\Temp\7zOCAB8B2B0\statistika%2015-17%20srovna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2.2046161537606947E-2"/>
                  <c:y val="8.299731402393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5A-4C67-AECA-C6E99C0430FD}"/>
                </c:ext>
              </c:extLst>
            </c:dLbl>
            <c:dLbl>
              <c:idx val="1"/>
              <c:layout>
                <c:manualLayout>
                  <c:x val="-2.3515905640114087E-2"/>
                  <c:y val="-7.850146280042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5A-4C67-AECA-C6E99C0430FD}"/>
                </c:ext>
              </c:extLst>
            </c:dLbl>
            <c:dLbl>
              <c:idx val="2"/>
              <c:layout>
                <c:manualLayout>
                  <c:x val="-2.3515905640114063E-2"/>
                  <c:y val="9.40636225604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5A-4C67-AECA-C6E99C0430FD}"/>
                </c:ext>
              </c:extLst>
            </c:dLbl>
            <c:dLbl>
              <c:idx val="3"/>
              <c:layout>
                <c:manualLayout>
                  <c:x val="-2.3515905640113955E-2"/>
                  <c:y val="8.230566974039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5A-4C67-AECA-C6E99C0430FD}"/>
                </c:ext>
              </c:extLst>
            </c:dLbl>
            <c:dLbl>
              <c:idx val="4"/>
              <c:layout>
                <c:manualLayout>
                  <c:x val="-2.4985649742621189E-2"/>
                  <c:y val="-8.576408176869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5A-4C67-AECA-C6E99C0430FD}"/>
                </c:ext>
              </c:extLst>
            </c:dLbl>
            <c:dLbl>
              <c:idx val="5"/>
              <c:layout>
                <c:manualLayout>
                  <c:x val="-2.4985765470503171E-2"/>
                  <c:y val="6.8127152538606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5A-4C67-AECA-C6E99C0430FD}"/>
                </c:ext>
              </c:extLst>
            </c:dLbl>
            <c:dLbl>
              <c:idx val="6"/>
              <c:layout>
                <c:manualLayout>
                  <c:x val="-2.4985649742621296E-2"/>
                  <c:y val="-8.230566974039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5A-4C67-AECA-C6E99C043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List1!$A$1:$G$1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List1!$A$2:$G$2</c:f>
              <c:numCache>
                <c:formatCode>General</c:formatCode>
                <c:ptCount val="7"/>
                <c:pt idx="0">
                  <c:v>388</c:v>
                </c:pt>
                <c:pt idx="1">
                  <c:v>371</c:v>
                </c:pt>
                <c:pt idx="2">
                  <c:v>373</c:v>
                </c:pt>
                <c:pt idx="3">
                  <c:v>388</c:v>
                </c:pt>
                <c:pt idx="4">
                  <c:v>417</c:v>
                </c:pt>
                <c:pt idx="5">
                  <c:v>339</c:v>
                </c:pt>
                <c:pt idx="6">
                  <c:v>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F5A-4C67-AECA-C6E99C043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214264"/>
        <c:axId val="197599280"/>
      </c:lineChart>
      <c:catAx>
        <c:axId val="35921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97599280"/>
        <c:crosses val="autoZero"/>
        <c:auto val="1"/>
        <c:lblAlgn val="ctr"/>
        <c:lblOffset val="100"/>
        <c:noMultiLvlLbl val="0"/>
      </c:catAx>
      <c:valAx>
        <c:axId val="197599280"/>
        <c:scaling>
          <c:orientation val="minMax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359214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5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5F74-4855-91AC-654360C187B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5F74-4855-91AC-654360C187B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5F74-4855-91AC-654360C187B3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5F74-4855-91AC-654360C187B3}"/>
              </c:ext>
            </c:extLst>
          </c:dPt>
          <c:dLbls>
            <c:dLbl>
              <c:idx val="2"/>
              <c:layout>
                <c:manualLayout>
                  <c:x val="3.1729549431321086E-2"/>
                  <c:y val="1.309368725706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74-4855-91AC-654360C187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74-4855-91AC-654360C187B3}"/>
                </c:ext>
              </c:extLst>
            </c:dLbl>
            <c:dLbl>
              <c:idx val="9"/>
              <c:layout>
                <c:manualLayout>
                  <c:x val="-1.0307195975503062E-2"/>
                  <c:y val="-2.5293654698566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74-4855-91AC-654360C187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Calibri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List1!$A$5:$A$14</c:f>
              <c:strCache>
                <c:ptCount val="10"/>
                <c:pt idx="0">
                  <c:v>FA</c:v>
                </c:pt>
                <c:pt idx="1">
                  <c:v>FCE</c:v>
                </c:pt>
                <c:pt idx="2">
                  <c:v>FFA</c:v>
                </c:pt>
                <c:pt idx="3">
                  <c:v>FEEC</c:v>
                </c:pt>
                <c:pt idx="4">
                  <c:v>FCH</c:v>
                </c:pt>
                <c:pt idx="5">
                  <c:v>FIT</c:v>
                </c:pt>
                <c:pt idx="6">
                  <c:v>FBM</c:v>
                </c:pt>
                <c:pt idx="7">
                  <c:v>FME</c:v>
                </c:pt>
                <c:pt idx="8">
                  <c:v>IFE</c:v>
                </c:pt>
                <c:pt idx="9">
                  <c:v>CEITEC</c:v>
                </c:pt>
              </c:strCache>
            </c:strRef>
          </c:cat>
          <c:val>
            <c:numRef>
              <c:f>List1!$B$5:$B$14</c:f>
              <c:numCache>
                <c:formatCode>General</c:formatCode>
                <c:ptCount val="10"/>
                <c:pt idx="0">
                  <c:v>27</c:v>
                </c:pt>
                <c:pt idx="1">
                  <c:v>61</c:v>
                </c:pt>
                <c:pt idx="2">
                  <c:v>10</c:v>
                </c:pt>
                <c:pt idx="3">
                  <c:v>33</c:v>
                </c:pt>
                <c:pt idx="4">
                  <c:v>14</c:v>
                </c:pt>
                <c:pt idx="5">
                  <c:v>46</c:v>
                </c:pt>
                <c:pt idx="6">
                  <c:v>45</c:v>
                </c:pt>
                <c:pt idx="7">
                  <c:v>102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74-4855-91AC-654360C18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>
              <a:latin typeface="Calibri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[Sešit2]List4!Kontingenční tabulka 1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List4!$B$3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45-410C-B432-92DA2358D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List4!$A$4:$A$32</c:f>
              <c:strCache>
                <c:ptCount val="28"/>
                <c:pt idx="0">
                  <c:v>FI</c:v>
                </c:pt>
                <c:pt idx="1">
                  <c:v>AT</c:v>
                </c:pt>
                <c:pt idx="2">
                  <c:v>DE</c:v>
                </c:pt>
                <c:pt idx="3">
                  <c:v>PT</c:v>
                </c:pt>
                <c:pt idx="4">
                  <c:v>FR</c:v>
                </c:pt>
                <c:pt idx="5">
                  <c:v>ES</c:v>
                </c:pt>
                <c:pt idx="6">
                  <c:v>NO</c:v>
                </c:pt>
                <c:pt idx="7">
                  <c:v>SL</c:v>
                </c:pt>
                <c:pt idx="8">
                  <c:v>DK</c:v>
                </c:pt>
                <c:pt idx="9">
                  <c:v>SE</c:v>
                </c:pt>
                <c:pt idx="10">
                  <c:v>UK</c:v>
                </c:pt>
                <c:pt idx="11">
                  <c:v>LT</c:v>
                </c:pt>
                <c:pt idx="12">
                  <c:v>IT</c:v>
                </c:pt>
                <c:pt idx="13">
                  <c:v>BE</c:v>
                </c:pt>
                <c:pt idx="14">
                  <c:v>EE</c:v>
                </c:pt>
                <c:pt idx="15">
                  <c:v>NL</c:v>
                </c:pt>
                <c:pt idx="16">
                  <c:v>MT</c:v>
                </c:pt>
                <c:pt idx="17">
                  <c:v>GR</c:v>
                </c:pt>
                <c:pt idx="18">
                  <c:v>PL</c:v>
                </c:pt>
                <c:pt idx="19">
                  <c:v>LV</c:v>
                </c:pt>
                <c:pt idx="20">
                  <c:v>HR</c:v>
                </c:pt>
                <c:pt idx="21">
                  <c:v>IS</c:v>
                </c:pt>
                <c:pt idx="22">
                  <c:v>BG</c:v>
                </c:pt>
                <c:pt idx="23">
                  <c:v>TR</c:v>
                </c:pt>
                <c:pt idx="24">
                  <c:v>RO</c:v>
                </c:pt>
                <c:pt idx="25">
                  <c:v>IE</c:v>
                </c:pt>
                <c:pt idx="26">
                  <c:v>LI</c:v>
                </c:pt>
                <c:pt idx="27">
                  <c:v>HU</c:v>
                </c:pt>
              </c:strCache>
            </c:strRef>
          </c:cat>
          <c:val>
            <c:numRef>
              <c:f>List4!$B$4:$B$32</c:f>
              <c:numCache>
                <c:formatCode>General</c:formatCode>
                <c:ptCount val="28"/>
                <c:pt idx="0">
                  <c:v>37</c:v>
                </c:pt>
                <c:pt idx="1">
                  <c:v>33</c:v>
                </c:pt>
                <c:pt idx="2">
                  <c:v>29</c:v>
                </c:pt>
                <c:pt idx="3">
                  <c:v>27</c:v>
                </c:pt>
                <c:pt idx="4">
                  <c:v>20</c:v>
                </c:pt>
                <c:pt idx="5">
                  <c:v>19</c:v>
                </c:pt>
                <c:pt idx="6">
                  <c:v>18</c:v>
                </c:pt>
                <c:pt idx="7">
                  <c:v>17</c:v>
                </c:pt>
                <c:pt idx="8">
                  <c:v>16</c:v>
                </c:pt>
                <c:pt idx="9">
                  <c:v>15</c:v>
                </c:pt>
                <c:pt idx="10">
                  <c:v>15</c:v>
                </c:pt>
                <c:pt idx="11">
                  <c:v>13</c:v>
                </c:pt>
                <c:pt idx="12">
                  <c:v>12</c:v>
                </c:pt>
                <c:pt idx="13">
                  <c:v>10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5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5-410C-B432-92DA2358D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491072"/>
        <c:axId val="370491464"/>
        <c:axId val="0"/>
      </c:bar3DChart>
      <c:catAx>
        <c:axId val="37049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370491464"/>
        <c:crosses val="autoZero"/>
        <c:auto val="1"/>
        <c:lblAlgn val="ctr"/>
        <c:lblOffset val="100"/>
        <c:noMultiLvlLbl val="0"/>
      </c:catAx>
      <c:valAx>
        <c:axId val="370491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37049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cs-CZ"/>
              <a:t>29.5.2018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BBC900-317A-4D42-947B-D84475430B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6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cs-CZ"/>
              <a:t>29.5.2018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Kliknutím lze upravit styly předlohy textu.</a:t>
            </a:r>
          </a:p>
          <a:p>
            <a:pPr lvl="1" rtl="0"/>
            <a:r>
              <a:rPr lang="en-GB"/>
              <a:t>Druhá úroveň</a:t>
            </a:r>
          </a:p>
          <a:p>
            <a:pPr lvl="2" rtl="0"/>
            <a:r>
              <a:rPr lang="en-GB"/>
              <a:t>Třetí úroveň</a:t>
            </a:r>
          </a:p>
          <a:p>
            <a:pPr lvl="3" rtl="0"/>
            <a:r>
              <a:rPr lang="en-GB"/>
              <a:t>Čtvrtá úroveň</a:t>
            </a:r>
          </a:p>
          <a:p>
            <a:pPr lvl="4" rtl="0"/>
            <a:r>
              <a:rPr lang="en-GB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1BD250-9BF5-4AE8-86BD-080F3A2227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E1BD250-9BF5-4AE8-86BD-080F3A22271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2" y="915980"/>
            <a:ext cx="2915815" cy="1000852"/>
          </a:xfrm>
          <a:prstGeom prst="rect">
            <a:avLst/>
          </a:prstGeom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lvl="0" rtl="0"/>
            <a:r>
              <a:rPr lang="en-GB"/>
              <a:t>doplňující popis prezentace</a:t>
            </a:r>
            <a:endParaRPr lang="cs-CZ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 baseline="0"/>
            </a:lvl1pPr>
          </a:lstStyle>
          <a:p>
            <a:pPr lvl="0" rtl="0"/>
            <a:r>
              <a:rPr lang="en-GB"/>
              <a:t>Autor: Jméno Příjmení</a:t>
            </a:r>
            <a:endParaRPr lang="cs-CZ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 rtlCol="0"/>
          <a:lstStyle>
            <a:lvl1pPr marL="0" indent="0" algn="r">
              <a:buNone/>
              <a:defRPr sz="1600"/>
            </a:lvl1pPr>
          </a:lstStyle>
          <a:p>
            <a:pPr lvl="0" rtl="0"/>
            <a:r>
              <a:rPr lang="en-GB"/>
              <a:t>datum</a:t>
            </a:r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rtl="0"/>
            <a:r>
              <a:rPr lang="en-GB"/>
              <a:t>HLAVNÍ NÁZEV</a:t>
            </a:r>
            <a:br>
              <a:rPr lang="cs-CZ"/>
            </a:br>
            <a:r>
              <a:rPr lang="en-GB"/>
              <a:t>PREZENTACE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nadpis snímku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/>
          <a:lstStyle>
            <a:lvl1pPr marL="0" indent="0" algn="ctr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 rtl="0"/>
            <a:r>
              <a:rPr lang="en-GB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nadpis snímku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3959225" cy="467995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4716016" y="1628800"/>
            <a:ext cx="3959225" cy="467995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nadpis snímku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rtlCol="0"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/>
              <a:t>Kliknutím lze upravit styly předlohy textu.</a:t>
            </a:r>
          </a:p>
          <a:p>
            <a:pPr lvl="1" rtl="0"/>
            <a:r>
              <a:rPr lang="en-GB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rtlCol="0"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/>
              <a:t>Kliknutím lze upravit styly předlohy textu.</a:t>
            </a:r>
          </a:p>
          <a:p>
            <a:pPr lvl="1" rtl="0"/>
            <a:r>
              <a:rPr lang="en-GB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440267" y="6453397"/>
            <a:ext cx="8703733" cy="404603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" y="6453397"/>
            <a:ext cx="404664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467544" y="6505599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400" b="1">
                <a:solidFill>
                  <a:schemeClr val="bg1"/>
                </a:solidFill>
              </a:rPr>
              <a:t>Vysoké učení technické v Brně</a:t>
            </a:r>
            <a:endParaRPr lang="cs-CZ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gnitoforms.com/VUT1/Ru&#353;en&#233;PobytyVR&#225;mciProgramuErasmusVysok&#233;U&#269;en&#237;Technick&#233;VBrn&#283;" TargetMode="Externa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tbr.cz/studenti/staze/pobyty/erasmu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utbr.cz/studenti/staze/faq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gurnik@ro.vutbr.cz" TargetMode="External"/><Relationship Id="rId3" Type="http://schemas.openxmlformats.org/officeDocument/2006/relationships/image" Target="../media/image44.png"/><Relationship Id="rId7" Type="http://schemas.openxmlformats.org/officeDocument/2006/relationships/hyperlink" Target="mailto:lady@ro.vutbr.cz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5.png"/><Relationship Id="rId4" Type="http://schemas.microsoft.com/office/2007/relationships/hdphoto" Target="../media/hdphoto8.wdp"/><Relationship Id="rId9" Type="http://schemas.openxmlformats.org/officeDocument/2006/relationships/hyperlink" Target="https://www.vutbr.cz/studenti/staze/kontak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tbr.cz/studenti/staze/pobyt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0.wdp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://erasmus-databaze.naep.cz/modules/erasmu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erasmusplus.cz/" TargetMode="External"/><Relationship Id="rId5" Type="http://schemas.openxmlformats.org/officeDocument/2006/relationships/hyperlink" Target="https://www.facebook.com/BUTinternational" TargetMode="External"/><Relationship Id="rId4" Type="http://schemas.microsoft.com/office/2007/relationships/hdphoto" Target="../media/hdphoto10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50.png"/><Relationship Id="rId4" Type="http://schemas.openxmlformats.org/officeDocument/2006/relationships/hyperlink" Target="http://erasmus-databaze.naep.cz/modules/erasm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52.png"/><Relationship Id="rId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732240" y="5214915"/>
            <a:ext cx="214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Foreign Relations Department</a:t>
            </a:r>
          </a:p>
          <a:p>
            <a:pPr rtl="0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BUT Rectorate</a:t>
            </a:r>
          </a:p>
          <a:p>
            <a:pPr rtl="0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13 March 2018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4664"/>
            <a:ext cx="3786442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3707905" y="332656"/>
            <a:ext cx="5021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STUDYING ABROAD</a:t>
            </a:r>
          </a:p>
          <a:p>
            <a:pPr algn="ctr" rtl="0"/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2018/2019</a:t>
            </a:r>
            <a:endParaRPr lang="cs-CZ" sz="4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099">
            <a:off x="702026" y="2024400"/>
            <a:ext cx="3183953" cy="223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143">
            <a:off x="319257" y="4072155"/>
            <a:ext cx="2974788" cy="2080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3024336" cy="2218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731">
            <a:off x="3052467" y="3922535"/>
            <a:ext cx="2996878" cy="2190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lady\Desktop\Fryčka Marek_1.Stairs to ... erasm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171">
            <a:off x="5532172" y="2964201"/>
            <a:ext cx="3210199" cy="219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212917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60118" y="332656"/>
            <a:ext cx="85323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700" b="1" dirty="0">
                <a:solidFill>
                  <a:srgbClr val="C00000"/>
                </a:solidFill>
                <a:latin typeface="Calibri" panose="020F0502020204030204" pitchFamily="34" charset="0"/>
              </a:rPr>
              <a:t>CONDITIONS FOR PARTICIPATION (General)</a:t>
            </a:r>
            <a:endParaRPr lang="cs-CZ" sz="37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340768"/>
            <a:ext cx="9001156" cy="54630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nomination to participate</a:t>
            </a:r>
            <a:r>
              <a:rPr lang="en-GB" sz="2500" dirty="0">
                <a:latin typeface="Calibri" panose="020F0502020204030204" pitchFamily="34" charset="0"/>
              </a:rPr>
              <a:t> based on a selection procedure </a:t>
            </a:r>
            <a:r>
              <a:rPr lang="en-GB" sz="25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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5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dirty="0">
                <a:latin typeface="Calibri" panose="020F0502020204030204" pitchFamily="34" charset="0"/>
              </a:rPr>
              <a:t>being </a:t>
            </a:r>
            <a:r>
              <a:rPr lang="en-GB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duly enrolled</a:t>
            </a:r>
            <a:r>
              <a:rPr lang="en-GB" sz="2500" dirty="0">
                <a:latin typeface="Calibri" panose="020F0502020204030204" pitchFamily="34" charset="0"/>
              </a:rPr>
              <a:t> and active student of an accredited study programme (both full-time and combined forms of studies, no limitation by the year of study)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5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dirty="0">
                <a:latin typeface="Calibri" panose="020F0502020204030204" pitchFamily="34" charset="0"/>
              </a:rPr>
              <a:t>students can</a:t>
            </a: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study abroad in period </a:t>
            </a: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from 1 June 2018 to 30 September 2019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5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previous participation</a:t>
            </a:r>
            <a:r>
              <a:rPr lang="en-GB" sz="2500" dirty="0">
                <a:latin typeface="Calibri" panose="020F0502020204030204" pitchFamily="34" charset="0"/>
              </a:rPr>
              <a:t>: the overall sum of all study and working stays within the Erasmus+ programme as well as the preceding LLP/Erasmus programmes must not exceed 12 months, or 360 days in a given study cycle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086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936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</a:rPr>
              <a:t>ADMINISTRATION PROCEDURE (Checklist)</a:t>
            </a:r>
            <a:endParaRPr lang="cs-CZ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8670" y="1340768"/>
            <a:ext cx="2808312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Before you leave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Application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Acceptance letter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Learning Agreement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Arrange your accommodation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Participation Agreement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OLS #1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DEPARTURE!</a:t>
            </a:r>
          </a:p>
          <a:p>
            <a:pPr rtl="0"/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59832" y="1340768"/>
            <a:ext cx="31683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During your stay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Changes to LA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Application for extension (?)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Application for reduction (?)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algn="ctr" rtl="0">
              <a:buFont typeface="Wingdings" panose="05000000000000000000" pitchFamily="2" charset="2"/>
              <a:buChar char="§"/>
            </a:pPr>
            <a:endParaRPr lang="cs-CZ" b="1" dirty="0">
              <a:latin typeface="Calibri" panose="020F0502020204030204" pitchFamily="34" charset="0"/>
            </a:endParaRPr>
          </a:p>
          <a:p>
            <a:pPr marL="342900" indent="-342900" algn="ctr" rtl="0">
              <a:buFont typeface="Wingdings" panose="05000000000000000000" pitchFamily="2" charset="2"/>
              <a:buChar char="§"/>
            </a:pPr>
            <a:endParaRPr lang="cs-CZ" b="1" dirty="0">
              <a:latin typeface="Calibri" panose="020F0502020204030204" pitchFamily="34" charset="0"/>
            </a:endParaRPr>
          </a:p>
          <a:p>
            <a:pPr marL="342900" indent="-342900" algn="ctr" rtl="0">
              <a:buFont typeface="Wingdings" panose="05000000000000000000" pitchFamily="2" charset="2"/>
              <a:buChar char="§"/>
            </a:pPr>
            <a:endParaRPr lang="cs-CZ" b="1" dirty="0">
              <a:latin typeface="Calibri" panose="020F0502020204030204" pitchFamily="34" charset="0"/>
            </a:endParaRPr>
          </a:p>
          <a:p>
            <a:pPr rtl="0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246224" y="1340768"/>
            <a:ext cx="28083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After you return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Confirmation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Transcript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EU Survey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OLS #2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Application for recognition of results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</a:rPr>
              <a:t>Report in the DZS database (optional)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8373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0666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BEFORE </a:t>
            </a:r>
            <a:r>
              <a:rPr lang="cs-CZ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LEAVING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(1)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0304" y="1412776"/>
            <a:ext cx="8821644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nomination to participate</a:t>
            </a:r>
            <a:r>
              <a:rPr lang="en-GB" sz="2400" dirty="0">
                <a:latin typeface="Calibri" panose="020F0502020204030204" pitchFamily="34" charset="0"/>
              </a:rPr>
              <a:t> based on a selection procedure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</a:t>
            </a:r>
          </a:p>
          <a:p>
            <a:pPr marL="1257300" lvl="2" indent="-342900" rtl="0">
              <a:buFont typeface="Wingdings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sym typeface="Wingdings"/>
              </a:rPr>
              <a:t>After the selection procedure, the student needs to know 3 things for sure:</a:t>
            </a:r>
          </a:p>
          <a:p>
            <a:pPr marL="1257300" lvl="2" indent="-342900" rtl="0"/>
            <a:r>
              <a:rPr lang="en-GB" sz="2400" dirty="0">
                <a:latin typeface="Calibri" panose="020F0502020204030204" pitchFamily="34" charset="0"/>
                <a:sym typeface="Wingdings"/>
              </a:rPr>
              <a:t>	1.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WHERE</a:t>
            </a:r>
            <a:r>
              <a:rPr lang="en-GB" sz="2400" dirty="0">
                <a:latin typeface="Calibri" panose="020F0502020204030204" pitchFamily="34" charset="0"/>
                <a:sym typeface="Wingdings"/>
              </a:rPr>
              <a:t> is he/she nominated to go (country)</a:t>
            </a:r>
          </a:p>
          <a:p>
            <a:pPr marL="1257300" lvl="2" indent="-342900" rtl="0"/>
            <a:r>
              <a:rPr lang="en-GB" sz="2400" dirty="0">
                <a:latin typeface="Calibri" panose="020F0502020204030204" pitchFamily="34" charset="0"/>
                <a:sym typeface="Wingdings"/>
              </a:rPr>
              <a:t>	2.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FOR HOW LONG</a:t>
            </a:r>
            <a:r>
              <a:rPr lang="en-GB" sz="2400" dirty="0">
                <a:latin typeface="Calibri" panose="020F0502020204030204" pitchFamily="34" charset="0"/>
                <a:sym typeface="Wingdings"/>
              </a:rPr>
              <a:t> is he/she nominated to go (in months)</a:t>
            </a:r>
          </a:p>
          <a:p>
            <a:pPr marL="1257300" lvl="2" indent="-342900" rtl="0"/>
            <a:r>
              <a:rPr lang="en-GB" sz="2400" dirty="0">
                <a:latin typeface="Calibri" panose="020F0502020204030204" pitchFamily="34" charset="0"/>
                <a:sym typeface="Wingdings"/>
              </a:rPr>
              <a:t>	3.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FOR WHICH PERIOD</a:t>
            </a:r>
            <a:r>
              <a:rPr lang="en-GB" sz="2400" dirty="0">
                <a:latin typeface="Calibri" panose="020F0502020204030204" pitchFamily="34" charset="0"/>
                <a:sym typeface="Wingdings"/>
              </a:rPr>
              <a:t> is he/she nominated to go </a:t>
            </a:r>
            <a:endParaRPr lang="cs-CZ" sz="2400" dirty="0">
              <a:latin typeface="Calibri" panose="020F0502020204030204" pitchFamily="34" charset="0"/>
              <a:sym typeface="Wingdings"/>
            </a:endParaRPr>
          </a:p>
          <a:p>
            <a:pPr marL="1257300" lvl="2" indent="-342900" rtl="0"/>
            <a:r>
              <a:rPr lang="en-GB" sz="2400" dirty="0">
                <a:latin typeface="Calibri" panose="020F0502020204030204" pitchFamily="34" charset="0"/>
                <a:sym typeface="Wingdings"/>
              </a:rPr>
              <a:t>	    </a:t>
            </a:r>
            <a:r>
              <a:rPr lang="en-GB" sz="1600" dirty="0">
                <a:latin typeface="Calibri" panose="020F0502020204030204" pitchFamily="34" charset="0"/>
                <a:sym typeface="Wingdings"/>
              </a:rPr>
              <a:t>(winter semester, summer semester, academic year)</a:t>
            </a:r>
          </a:p>
          <a:p>
            <a:pPr marL="1257300" lvl="2" indent="-342900" rtl="0"/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Administration of the formal tasks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in co-operation with student’s faculty (mainly the academic matters)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in co-operation with the FRD (matters regarding agreements and financial support)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individually (accommodation, insurance, visas, ISP etc.)</a:t>
            </a:r>
          </a:p>
          <a:p>
            <a:pPr lvl="1" rtl="0"/>
            <a:r>
              <a:rPr lang="en-GB" sz="2800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621530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0666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BEFORE LEAVING (2)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142984"/>
            <a:ext cx="9001156" cy="53245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submitting application to the host university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the student needs to find out the submission </a:t>
            </a:r>
            <a:r>
              <a:rPr lang="en-GB" sz="2000" u="sng" dirty="0">
                <a:latin typeface="Calibri" panose="020F0502020204030204" pitchFamily="34" charset="0"/>
              </a:rPr>
              <a:t>deadline</a:t>
            </a:r>
            <a:endParaRPr lang="cs-CZ" sz="2000" dirty="0">
              <a:latin typeface="Calibri" panose="020F0502020204030204" pitchFamily="34" charset="0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fill in the form provided by BUT or foreign university, possibly online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student receives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acceptance letter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it might be necessary to explicitly ask the host university to provide the letter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Acceptance letter</a:t>
            </a:r>
            <a:endParaRPr lang="cs-CZ" sz="2000" b="1" dirty="0">
              <a:solidFill>
                <a:srgbClr val="C00000"/>
              </a:solidFill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can have various forms</a:t>
            </a:r>
          </a:p>
          <a:p>
            <a:pPr marL="1257300" lvl="2" indent="-342900" rtl="0"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It must include: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the student’s name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confirmation of acceptance by responsible employee of the foreign university</a:t>
            </a:r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period of stay according to the university’s teaching schedule – beginning/end date </a:t>
            </a:r>
            <a:r>
              <a:rPr lang="en-GB" sz="2000" dirty="0">
                <a:latin typeface="Calibri" panose="020F0502020204030204" pitchFamily="34" charset="0"/>
                <a:sym typeface="Wingdings"/>
              </a:rPr>
              <a:t>(for the definitions of the first and the last day of the stay -&gt; see Qualification conditions)</a:t>
            </a:r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it might be necessary to obtain a schedule of accompanying activities (language courses, orientation week ...)</a:t>
            </a:r>
            <a:endParaRPr lang="cs-CZ" sz="2000" dirty="0">
              <a:latin typeface="Calibri" panose="020F050202020403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1100658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0666" y="3826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BEFORE LEAVING (3)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180528" y="1057268"/>
            <a:ext cx="9001156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drawing up the Learning Agreement (LA)</a:t>
            </a:r>
          </a:p>
          <a:p>
            <a:pPr marL="1257300" lvl="2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the student fills in:</a:t>
            </a:r>
          </a:p>
          <a:p>
            <a:pPr marL="1714500" lvl="3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clear identification of the parties (student, BUT, host university)</a:t>
            </a:r>
          </a:p>
          <a:p>
            <a:pPr marL="1714500" lvl="3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specific period of his/her stay (for definitions of the first/last day see the Qualification conditions)</a:t>
            </a:r>
          </a:p>
          <a:p>
            <a:pPr marL="1714500" lvl="3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list of courses </a:t>
            </a:r>
            <a:r>
              <a:rPr lang="en-GB" sz="16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related to his/her field of study</a:t>
            </a:r>
            <a:r>
              <a:rPr lang="en-GB" sz="1600" dirty="0">
                <a:latin typeface="Calibri" panose="020F0502020204030204" pitchFamily="34" charset="0"/>
                <a:sym typeface="Wingdings"/>
              </a:rPr>
              <a:t> which he/she wants to take at the host university, based on course catalogue provided by the host university</a:t>
            </a:r>
          </a:p>
          <a:p>
            <a:pPr marL="1714500" lvl="3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courses amounting to at least </a:t>
            </a:r>
            <a:r>
              <a:rPr lang="en-GB" sz="16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18 credits, or 11 credits if the student will also work on his/her thesis, per semester</a:t>
            </a:r>
          </a:p>
          <a:p>
            <a:pPr lvl="3" rtl="0"/>
            <a:r>
              <a:rPr lang="en-GB" sz="1600" dirty="0">
                <a:latin typeface="Calibri" panose="020F0502020204030204" pitchFamily="34" charset="0"/>
                <a:sym typeface="Wingdings"/>
              </a:rPr>
              <a:t>      (see the Guidance No. 18/2017)</a:t>
            </a:r>
          </a:p>
          <a:p>
            <a:pPr marL="1257300" lvl="2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The student and the faculty agree on:</a:t>
            </a:r>
          </a:p>
          <a:p>
            <a:pPr marL="1714500" lvl="3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approval of the proposed study plan, including work on diploma thesis, if relevant</a:t>
            </a:r>
          </a:p>
          <a:p>
            <a:pPr marL="2171700" lvl="4" indent="-342900" rtl="0">
              <a:buFont typeface="Wingdings" pitchFamily="2" charset="2"/>
              <a:buChar char="§"/>
            </a:pPr>
            <a:r>
              <a:rPr lang="en-GB" sz="16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Diploma thesis written in a foreign language, consulted and supervised by a foreign supervisor</a:t>
            </a:r>
          </a:p>
          <a:p>
            <a:pPr marL="1714500" lvl="3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approval of proposed courses (table B)</a:t>
            </a:r>
          </a:p>
          <a:p>
            <a:pPr marL="1714500" lvl="3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execution by the guarantor of the study stay from the faculty (academic worker, usually the</a:t>
            </a:r>
          </a:p>
          <a:p>
            <a:pPr lvl="3" rtl="0"/>
            <a:r>
              <a:rPr lang="en-GB" sz="1600" dirty="0">
                <a:latin typeface="Calibri" panose="020F0502020204030204" pitchFamily="34" charset="0"/>
                <a:sym typeface="Wingdings"/>
              </a:rPr>
              <a:t>	head of department, vice-dean for Study Affairs or vice-dean for international relations etc.)</a:t>
            </a:r>
          </a:p>
          <a:p>
            <a:pPr marL="1714500" lvl="3" indent="-342900" rtl="0">
              <a:buFont typeface="Wingdings" pitchFamily="2" charset="2"/>
              <a:buChar char="§"/>
            </a:pPr>
            <a:endParaRPr lang="cs-CZ" sz="1600" dirty="0"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LA can be</a:t>
            </a:r>
            <a:r>
              <a:rPr lang="en-GB" sz="1600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 signed electronically (the signature must be legible)</a:t>
            </a:r>
          </a:p>
        </p:txBody>
      </p:sp>
    </p:spTree>
    <p:extLst>
      <p:ext uri="{BB962C8B-B14F-4D97-AF65-F5344CB8AC3E}">
        <p14:creationId xmlns:p14="http://schemas.microsoft.com/office/powerpoint/2010/main" val="178376137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0666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LEARNING AGREEMENT (1)</a:t>
            </a:r>
            <a:endParaRPr lang="cs-CZ" sz="4000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0" y="1100798"/>
            <a:ext cx="8572529" cy="5136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55123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0666" y="3826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LEARNING AGREEMENT (2)</a:t>
            </a:r>
            <a:endParaRPr lang="cs-CZ" sz="40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lady\Desktop\LA nav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2164"/>
            <a:ext cx="8712011" cy="5005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793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0666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</a:rPr>
              <a:t>BEFORE LEAVING (4)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1953" y="1050995"/>
            <a:ext cx="8558346" cy="53860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other possible things to administer at the faculty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Individual Study Plan (if necessary)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enrolment in the next year (particularly for study stays during summer)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rgbClr val="C00000"/>
              </a:solidFill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execution of the Participation Agreement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sym typeface="Wingdings"/>
              </a:rPr>
              <a:t>in person at the FRD of the Rectorate </a:t>
            </a:r>
          </a:p>
          <a:p>
            <a:pPr lvl="2" rtl="0"/>
            <a:r>
              <a:rPr lang="en-GB" dirty="0">
                <a:latin typeface="Calibri" panose="020F0502020204030204" pitchFamily="34" charset="0"/>
                <a:sym typeface="Wingdings"/>
              </a:rPr>
              <a:t>      (it can be executed through a power of attorney only in exceptional and justified cases)</a:t>
            </a:r>
            <a:endParaRPr lang="cs-CZ" dirty="0"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sym typeface="Wingdings"/>
              </a:rPr>
              <a:t>recommended time – 2 to 3 weeks before the planned departure</a:t>
            </a:r>
            <a:endParaRPr lang="cs-CZ" dirty="0"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sym typeface="Wingdings"/>
              </a:rPr>
              <a:t>the text of the agreement as well as qualification conditions are available on the website </a:t>
            </a:r>
            <a:endParaRPr lang="cs-CZ" dirty="0">
              <a:latin typeface="Calibri" panose="020F0502020204030204" pitchFamily="34" charset="0"/>
              <a:sym typeface="Wingdings"/>
            </a:endParaRPr>
          </a:p>
          <a:p>
            <a:pPr lvl="2" rtl="0"/>
            <a:r>
              <a:rPr lang="en-GB" dirty="0">
                <a:latin typeface="Calibri" panose="020F0502020204030204" pitchFamily="34" charset="0"/>
                <a:sym typeface="Wingdings"/>
              </a:rPr>
              <a:t>       (for reading only, documents will be printed on site at the FRD)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what should you take with you?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  <a:sym typeface="Wingdings"/>
              </a:rPr>
              <a:t>one copy</a:t>
            </a:r>
            <a:r>
              <a:rPr lang="en-GB" sz="2000" dirty="0">
                <a:latin typeface="Calibri" panose="020F0502020204030204" pitchFamily="34" charset="0"/>
                <a:sym typeface="Wingdings"/>
              </a:rPr>
              <a:t> of the Learning Agreement approved by both parties</a:t>
            </a:r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  <a:sym typeface="Wingdings"/>
              </a:rPr>
              <a:t>one copy</a:t>
            </a:r>
            <a:r>
              <a:rPr lang="en-GB" sz="2000" dirty="0">
                <a:latin typeface="Calibri" panose="020F0502020204030204" pitchFamily="34" charset="0"/>
                <a:sym typeface="Wingdings"/>
              </a:rPr>
              <a:t> of the acceptance letter</a:t>
            </a:r>
          </a:p>
          <a:p>
            <a:pPr lvl="3" rtl="0"/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filing an online language test in the OLS </a:t>
            </a:r>
            <a:endParaRPr lang="cs-CZ" sz="2000" b="1" dirty="0">
              <a:solidFill>
                <a:srgbClr val="C00000"/>
              </a:solidFill>
              <a:latin typeface="Calibri" panose="020F050202020403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3327058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83938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BEFORE </a:t>
            </a:r>
            <a:r>
              <a:rPr lang="cs-CZ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LEAVING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(5) -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OLS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7504" y="1040542"/>
            <a:ext cx="8635830" cy="49244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Calibri" panose="020F0502020204030204" pitchFamily="34" charset="0"/>
                <a:sym typeface="Wingdings"/>
              </a:rPr>
              <a:t>Test before/after the mobility is 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mandatory for all participants except for native speakers (or equivalent)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new rule: student submitting certificate of language knowledge on the level C1 or higher will be considered equivalent to a native speaker</a:t>
            </a:r>
            <a:endParaRPr lang="cs-CZ" sz="1600" dirty="0">
              <a:solidFill>
                <a:srgbClr val="C00000"/>
              </a:solidFill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a link for logging in will be sent to the contact e-mail after execution of the Participation Agreement or at the latest when the mobility starts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depending on the resulting language level it is possible to assign to the student a licence for an online language course (free of charge) to use during the mobility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the course will be assigned automatically for B1 level or lower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the use of the course is voluntary but it is advisable to use it, it measures the time spent in the course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What can be done if...?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you cannot find the link for the OLS test for any reason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a) are you checking your school e-mail?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b) have you checked the spam folder?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  <a:sym typeface="Wingdings"/>
              </a:rPr>
              <a:t>If neither (a) or (b) help, you need to contact the FRD to deal with the situation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failure to complete the OLS constitutes a breach of the agreement and it may result in the obligation to return the whole the scholarship or its part</a:t>
            </a:r>
          </a:p>
        </p:txBody>
      </p:sp>
    </p:spTree>
    <p:extLst>
      <p:ext uri="{BB962C8B-B14F-4D97-AF65-F5344CB8AC3E}">
        <p14:creationId xmlns:p14="http://schemas.microsoft.com/office/powerpoint/2010/main" val="317478970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52894" y="1412776"/>
            <a:ext cx="4423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6000" b="1" dirty="0">
                <a:latin typeface="Calibri" panose="020F0502020204030204" pitchFamily="34" charset="0"/>
              </a:rPr>
              <a:t>DEPARTURE!</a:t>
            </a:r>
            <a:endParaRPr lang="cs-CZ" sz="6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132856"/>
            <a:ext cx="4499992" cy="44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2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dy\Desktop\logo_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2" y="3794688"/>
            <a:ext cx="230425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dy\Desktop\start-he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2" y="764704"/>
            <a:ext cx="2420541" cy="978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dy\Desktop\img-panen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43" y="3771084"/>
            <a:ext cx="2350708" cy="232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lady\Desktop\logo E+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93" y="3516496"/>
            <a:ext cx="3074646" cy="2003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58" y="498587"/>
            <a:ext cx="3281581" cy="93610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9" name="Picture 15" descr="C:\Users\lady\Desktop\sokrates_comeniu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2" y="1850936"/>
            <a:ext cx="2452117" cy="1110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lady\Desktop\lifelong-learning-programme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48" y="2132856"/>
            <a:ext cx="2885197" cy="90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lady\Desktop\1200px-Erasmus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48" y="332656"/>
            <a:ext cx="1390991" cy="1661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25398" y="5728652"/>
            <a:ext cx="221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2017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46889" y="3140968"/>
            <a:ext cx="221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2007–2013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641199" y="1383159"/>
            <a:ext cx="221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2014–2020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7444" y="3054831"/>
            <a:ext cx="221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1994–2006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775483" y="5588418"/>
            <a:ext cx="221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2018</a:t>
            </a:r>
            <a:endParaRPr lang="cs-CZ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331640" y="188640"/>
            <a:ext cx="221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1987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69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22410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DURING YOUR STAY 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1422" y="1124744"/>
            <a:ext cx="9001156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written administration of changes to LA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>
                <a:latin typeface="Calibri" panose="020F0502020204030204" pitchFamily="34" charset="0"/>
                <a:sym typeface="Wingdings"/>
              </a:rPr>
              <a:t>not later than 30 days after the beginning of the stay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>
                <a:latin typeface="Calibri" panose="020F0502020204030204" pitchFamily="34" charset="0"/>
                <a:sym typeface="Wingdings"/>
              </a:rPr>
              <a:t>in justified cases can be later, immediately after such changes occur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>
                <a:latin typeface="Calibri" panose="020F0502020204030204" pitchFamily="34" charset="0"/>
                <a:sym typeface="Wingdings"/>
              </a:rPr>
              <a:t>the Changes to Learning Agreement form </a:t>
            </a:r>
            <a:r>
              <a:rPr lang="en-GB" sz="1600">
                <a:latin typeface="Calibri" panose="020F0502020204030204" pitchFamily="34" charset="0"/>
                <a:sym typeface="Wingdings"/>
              </a:rPr>
              <a:t>(again signed by all parties)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inform the FRD of the Rectorate if there are no changes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notification of a possible reduction of the stay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>
                <a:latin typeface="Calibri" panose="020F0502020204030204" pitchFamily="34" charset="0"/>
                <a:sym typeface="Wingdings"/>
              </a:rPr>
              <a:t>see below</a:t>
            </a:r>
          </a:p>
          <a:p>
            <a:pPr lvl="3" rtl="0"/>
            <a:endParaRPr lang="cs-CZ" sz="2400" dirty="0"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possible application for extension of the stay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>
                <a:latin typeface="Calibri" panose="020F0502020204030204" pitchFamily="34" charset="0"/>
              </a:rPr>
              <a:t>see below</a:t>
            </a:r>
          </a:p>
        </p:txBody>
      </p:sp>
    </p:spTree>
    <p:extLst>
      <p:ext uri="{BB962C8B-B14F-4D97-AF65-F5344CB8AC3E}">
        <p14:creationId xmlns:p14="http://schemas.microsoft.com/office/powerpoint/2010/main" val="19059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89598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AFTER RETURNING (1)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480" y="1340768"/>
            <a:ext cx="9001156" cy="46628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1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submission of the Confirmation of Erasmus Study Period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document issued by the host university at the very end of the stay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there is a sample document on the FRD website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it serves as evidence of the actual length of the stay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student hands in the </a:t>
            </a:r>
            <a:r>
              <a:rPr lang="en-GB" sz="2100" u="sng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original</a:t>
            </a:r>
            <a:r>
              <a:rPr lang="en-GB" sz="2100">
                <a:latin typeface="Calibri" panose="020F0502020204030204" pitchFamily="34" charset="0"/>
                <a:sym typeface="Wingdings"/>
              </a:rPr>
              <a:t> to the FRD of the Rectorate and a copy (if required) to his/her faculty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deadline for submission: </a:t>
            </a:r>
            <a:r>
              <a:rPr lang="en-GB" sz="210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within 15 days after the end of the stay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100" dirty="0"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1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submission of the Transcript of Records</a:t>
            </a:r>
            <a:endParaRPr lang="cs-CZ" sz="2100" b="1" dirty="0">
              <a:solidFill>
                <a:srgbClr val="C00000"/>
              </a:solidFill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document will be sent to the student/BUT by the host university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it serves as evidence of all completed and attended courses</a:t>
            </a:r>
            <a:endParaRPr lang="cs-CZ" sz="2100" dirty="0"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student will submit a </a:t>
            </a:r>
            <a:r>
              <a:rPr lang="en-GB" sz="2100" u="sng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copy to the FRD of the Rectorate</a:t>
            </a:r>
            <a:r>
              <a:rPr lang="en-GB" sz="210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100">
                <a:latin typeface="Calibri" panose="020F0502020204030204" pitchFamily="34" charset="0"/>
                <a:sym typeface="Wingdings"/>
              </a:rPr>
              <a:t>submission deadline: </a:t>
            </a:r>
            <a:r>
              <a:rPr lang="en-GB" sz="210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within 45 days after the end of the stay</a:t>
            </a:r>
            <a:r>
              <a:rPr lang="en-GB" sz="2100">
                <a:latin typeface="Calibri" panose="020F0502020204030204" pitchFamily="34" charset="0"/>
                <a:sym typeface="Wingdings"/>
              </a:rPr>
              <a:t> or before 15 October 2019</a:t>
            </a:r>
            <a:r>
              <a:rPr lang="en-GB" sz="1600">
                <a:latin typeface="Calibri" panose="020F0502020204030204" pitchFamily="34" charset="0"/>
                <a:sym typeface="Wingdings"/>
              </a:rPr>
              <a:t> (whichever occurs earlier)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100" dirty="0">
              <a:solidFill>
                <a:schemeClr val="bg1"/>
              </a:solidFill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9712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65994" y="288499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AFTER RETURNING (2)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0831" y="1020805"/>
            <a:ext cx="9001156" cy="77867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filling the final report (EU survey)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online in the application of European Commission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link to the report will be sent to student’s e-mail after the end of the traineeship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deadline for submission: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within 15 days after the receipt of the notification to fill in the report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filling final online language test in the OLS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similar to the test taken before the mobility, comparative test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a link for accessing the test will be sent to the student during the last month of his/her stay</a:t>
            </a:r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arrangements for the recognition of attended courses by the faculty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as agreed in LA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sym typeface="Wingdings"/>
              </a:rPr>
              <a:t>the faculty will provide the Proof of Recognition to the FRD of the Rectorate</a:t>
            </a:r>
            <a:endParaRPr lang="cs-CZ" sz="2000" dirty="0">
              <a:latin typeface="Calibri" panose="020F0502020204030204" pitchFamily="34" charset="0"/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800" dirty="0">
              <a:solidFill>
                <a:srgbClr val="FFFF00"/>
              </a:solidFill>
              <a:sym typeface="Wingdings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800" dirty="0">
              <a:solidFill>
                <a:srgbClr val="00B050"/>
              </a:solidFill>
              <a:sym typeface="Wingdings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931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684584" y="1484784"/>
            <a:ext cx="9144000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Application for Extension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3-in-1 form including application, motivation letter and LA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filled application</a:t>
            </a: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confirmed by both parties is to be submitted to the FRD of the Rectorate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</a:rPr>
              <a:t>not later than 30 days </a:t>
            </a:r>
            <a:r>
              <a:rPr lang="en-GB" sz="2400" dirty="0">
                <a:latin typeface="Calibri" panose="020F0502020204030204" pitchFamily="34" charset="0"/>
              </a:rPr>
              <a:t>before the original end of the stay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date of submission = day of delivery of the application to the Rectorate according to conditions described above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only on grounds of study reasons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the length of the extended stay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</a:rPr>
              <a:t>must not exceed the total of 12 months of all student’s Erasmus stays</a:t>
            </a:r>
            <a:r>
              <a:rPr lang="en-GB" sz="2400" dirty="0">
                <a:latin typeface="Calibri" panose="020F0502020204030204" pitchFamily="34" charset="0"/>
              </a:rPr>
              <a:t> or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</a:rPr>
              <a:t>exceed the date of 30 September 2019</a:t>
            </a:r>
            <a:r>
              <a:rPr lang="en-GB" sz="2400" dirty="0">
                <a:latin typeface="Calibri" panose="020F0502020204030204" pitchFamily="34" charset="0"/>
              </a:rPr>
              <a:t> – whichever occurs earlier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the application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</a:rPr>
              <a:t>does NOT </a:t>
            </a:r>
            <a:r>
              <a:rPr lang="en-GB" sz="2400" dirty="0">
                <a:latin typeface="Calibri" panose="020F0502020204030204" pitchFamily="34" charset="0"/>
              </a:rPr>
              <a:t>automatically create entitlement for additional financial grant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40545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EXTENSION OF </a:t>
            </a:r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</a:rPr>
              <a:t>STAYS</a:t>
            </a:r>
            <a:endParaRPr lang="cs-CZ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285628"/>
            <a:ext cx="1538789" cy="15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18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28596" y="44399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REDUCTION/CANCELLATION OF </a:t>
            </a:r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</a:rPr>
              <a:t>STAY</a:t>
            </a:r>
            <a:endParaRPr lang="cs-CZ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40" y="332330"/>
            <a:ext cx="1401212" cy="140121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0608" y="1289266"/>
            <a:ext cx="8568952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reduction of the stay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a stay to study abroad can be reduced down to the minimum length of 90 days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student must meet the requirements stipulated in the Participation Agreement, i.e. the content of LA and he/she must gain at least 18 ECTS credits/semester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the Participation Agreement can be changed by amendment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Cancellation of stay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undesirable, the nomination is binding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only on grounds of </a:t>
            </a:r>
            <a:r>
              <a:rPr lang="en-GB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serious reasons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the student must notify </a:t>
            </a: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the FRD of the Rectorate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</a:rPr>
              <a:t> and his/her </a:t>
            </a: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faculty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</a:rPr>
              <a:t> without undue delay and fill in the </a:t>
            </a: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hlinkClick r:id="rId5"/>
              </a:rPr>
              <a:t>forms online</a:t>
            </a:r>
            <a:endParaRPr lang="cs-CZ" sz="24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62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324544" y="975845"/>
            <a:ext cx="9144000" cy="5509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1000" dirty="0">
              <a:solidFill>
                <a:srgbClr val="FFFF00"/>
              </a:solidFill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deadlines</a:t>
            </a:r>
            <a:endParaRPr lang="cs-CZ" sz="19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set by the FRD of the Rectorate (in the Participation Agreement)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set by the host university (applications, LA, request for accommodation in dormitories)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set by the faculty (deadline for enrolment, recognition of results etc.)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OLS!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insurance, visas (if needed) 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The student is required to arrange </a:t>
            </a:r>
            <a:r>
              <a:rPr lang="en-GB" sz="1900" dirty="0">
                <a:solidFill>
                  <a:srgbClr val="C00000"/>
                </a:solidFill>
                <a:latin typeface="Calibri" panose="020F0502020204030204" pitchFamily="34" charset="0"/>
              </a:rPr>
              <a:t>medical insurance</a:t>
            </a:r>
            <a:r>
              <a:rPr lang="en-GB" sz="1900" dirty="0">
                <a:latin typeface="Calibri" panose="020F0502020204030204" pitchFamily="34" charset="0"/>
              </a:rPr>
              <a:t> for the host country, and, in case of traineeship, also </a:t>
            </a:r>
            <a:r>
              <a:rPr lang="en-GB" sz="1900" dirty="0">
                <a:solidFill>
                  <a:srgbClr val="C00000"/>
                </a:solidFill>
                <a:latin typeface="Calibri" panose="020F0502020204030204" pitchFamily="34" charset="0"/>
              </a:rPr>
              <a:t>third-party liability insurance and accident insurance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The student may be required to acquire visa or to arrange for a specific insurance (Turkey)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fulfilment of the study plan and acquiring the minimum amount of credits required</a:t>
            </a:r>
            <a:endParaRPr lang="cs-CZ" sz="19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failure to fulfil the study plan may result in the obligation to return the whole scholarship or its part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1900" dirty="0">
                <a:latin typeface="Calibri" panose="020F0502020204030204" pitchFamily="34" charset="0"/>
              </a:rPr>
              <a:t>exceptions are possible only in cases of force majeure approved by the National Agency</a:t>
            </a:r>
            <a:endParaRPr lang="cs-CZ" sz="1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6432" y="42860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</a:rPr>
              <a:t>KEEP IN MIND</a:t>
            </a:r>
            <a:endParaRPr lang="cs-CZ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84" y="26064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44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7504" y="1412776"/>
            <a:ext cx="8747585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Based on the nomination, student is eligible to receive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financial support for mobility</a:t>
            </a:r>
            <a:r>
              <a:rPr lang="en-GB" sz="2000" dirty="0">
                <a:latin typeface="Calibri" panose="020F0502020204030204" pitchFamily="34" charset="0"/>
              </a:rPr>
              <a:t> for the period of his/her stay in flat-rate amount set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</a:rPr>
              <a:t> according to the host country and the length of the stay in days</a:t>
            </a:r>
            <a:r>
              <a:rPr lang="en-GB" sz="2000" dirty="0">
                <a:latin typeface="Calibri" panose="020F0502020204030204" pitchFamily="34" charset="0"/>
              </a:rPr>
              <a:t> as calculated by the tool for calculation of the number of days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funding sources</a:t>
            </a:r>
            <a:r>
              <a:rPr lang="en-GB" sz="2000" dirty="0">
                <a:latin typeface="Calibri" panose="020F0502020204030204" pitchFamily="34" charset="0"/>
              </a:rPr>
              <a:t>: EU grant, contribution from the State budget for the support of internationalisation or both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host countries are divided into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three groups based on relative costs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the financial support is only a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contribution</a:t>
            </a:r>
            <a:r>
              <a:rPr lang="en-GB" sz="2000" dirty="0">
                <a:latin typeface="Calibri" panose="020F0502020204030204" pitchFamily="34" charset="0"/>
              </a:rPr>
              <a:t>, the student is expected to participate in paying for the expenses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the payment of the financial support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 is done in 1–2 instalments by a wire transfer to: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a) bank account in CZK kept by any bank in the Czech Republic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b) bank account in EUR kept by </a:t>
            </a:r>
            <a:r>
              <a:rPr lang="en-GB" sz="2000" dirty="0" err="1">
                <a:latin typeface="Calibri" panose="020F0502020204030204" pitchFamily="34" charset="0"/>
              </a:rPr>
              <a:t>Komerční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banka</a:t>
            </a:r>
            <a:r>
              <a:rPr lang="en-GB" sz="2000" dirty="0">
                <a:latin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</a:rPr>
              <a:t>a.s</a:t>
            </a:r>
            <a:r>
              <a:rPr lang="en-GB" sz="2000" dirty="0">
                <a:latin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49681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PROGRAMME FUNDING (1)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260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5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7504" y="1412776"/>
            <a:ext cx="8747585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 rtl="0"/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CHANGES IN GRANTS FOR 2018/2019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For the 2018 call, there have been the following changes in the division of countries into the grant categories: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lvl="1" rtl="0"/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49681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PROGRAMME FUNDING (2)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2606"/>
            <a:ext cx="1152128" cy="1152128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 rot="16200000">
            <a:off x="-306064" y="4319831"/>
            <a:ext cx="2075048" cy="62864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5400000">
            <a:off x="3299725" y="4293703"/>
            <a:ext cx="1966401" cy="5722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pic>
        <p:nvPicPr>
          <p:cNvPr id="3074" name="Picture 2" descr="C:\Users\lady\Desktop\Flag-map_of_Turke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881"/>
            <a:ext cx="1732268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56" y="2730180"/>
            <a:ext cx="1287299" cy="1496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13" y="2305190"/>
            <a:ext cx="1744243" cy="17762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21" y="4504210"/>
            <a:ext cx="1466612" cy="7736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45" y="4224113"/>
            <a:ext cx="1671614" cy="1008112"/>
          </a:xfrm>
          <a:prstGeom prst="rect">
            <a:avLst/>
          </a:prstGeom>
        </p:spPr>
      </p:pic>
      <p:pic>
        <p:nvPicPr>
          <p:cNvPr id="3075" name="Picture 3" descr="C:\Users\lady\Desktop\Flag_map_of_Malt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17" y="3193292"/>
            <a:ext cx="1296144" cy="11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dy\Desktop\Flag-map_of_Luxembourg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3293"/>
            <a:ext cx="991393" cy="14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25" y="4817142"/>
            <a:ext cx="1589751" cy="1071878"/>
          </a:xfrm>
          <a:prstGeom prst="rect">
            <a:avLst/>
          </a:prstGeom>
        </p:spPr>
      </p:pic>
      <p:pic>
        <p:nvPicPr>
          <p:cNvPr id="3077" name="Picture 5" descr="C:\Users\lady\Desktop\2000px-Flag-map_of_Greater_Croatia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55" y="2795109"/>
            <a:ext cx="1325772" cy="10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45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7504" y="1412776"/>
            <a:ext cx="8747585" cy="56938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1" rtl="0"/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CHANGES IN GRANTS FOR 2018/2019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</a:rPr>
              <a:t>in addition to the above stated changes in the division of countries into the grant categories, there are also changes in the </a:t>
            </a: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flat-rate amounts for the support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 for individual categories on the national level: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lower costs: 330 EUR/30 days (formerly 300 EUR)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medium costs: 450 EUR/30 days (formerly 400 EUR)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higher costs: 510 EUR/30 days (formerly 500 EUR)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2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</a:rPr>
              <a:t>this means that the grants have been increased for most countries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2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</a:rPr>
              <a:t>BUT will be reflecting the changes and in particular the reduced grants for FR, IT and AT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49681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PROGRAM FUNDING (3)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260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389311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PROGRAMME FUNDING (4)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Z:\zahraniční vztahy\2018_2019\Prezentace\Infoschuzky\BlankMap-Europe-v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4423"/>
            <a:ext cx="7776864" cy="4995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8783"/>
              </p:ext>
            </p:extLst>
          </p:nvPr>
        </p:nvGraphicFramePr>
        <p:xfrm>
          <a:off x="6444208" y="1844824"/>
          <a:ext cx="1224136" cy="1966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8377"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SMS EUR/</a:t>
                      </a:r>
                    </a:p>
                    <a:p>
                      <a:pPr algn="ctr" rtl="0"/>
                      <a:r>
                        <a:rPr lang="en-GB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30 days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95"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510</a:t>
                      </a:r>
                      <a:endParaRPr lang="cs-CZ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95"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450</a:t>
                      </a:r>
                      <a:endParaRPr lang="cs-CZ" sz="1600" b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95"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>
                          <a:solidFill>
                            <a:srgbClr val="008000"/>
                          </a:solidFill>
                          <a:latin typeface="Calibri" panose="020F0502020204030204" pitchFamily="34" charset="0"/>
                        </a:rPr>
                        <a:t>330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85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519" y="404664"/>
            <a:ext cx="8229600" cy="850106"/>
          </a:xfrm>
        </p:spPr>
        <p:txBody>
          <a:bodyPr rtlCol="0"/>
          <a:lstStyle/>
          <a:p>
            <a:pPr algn="l"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WHY PARTICIPATE IN ERASMUS+?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1871"/>
            <a:ext cx="8507288" cy="2666844"/>
          </a:xfrm>
        </p:spPr>
        <p:txBody>
          <a:bodyPr rtlCol="0"/>
          <a:lstStyle/>
          <a:p>
            <a:pPr marL="714375" lvl="2" indent="-533400" rtl="0"/>
            <a:r>
              <a:rPr lang="en-GB" sz="2400">
                <a:latin typeface="Calibri" panose="020F0502020204030204" pitchFamily="34" charset="0"/>
              </a:rPr>
              <a:t>Erasmus+ improves </a:t>
            </a:r>
            <a:r>
              <a:rPr lang="en-GB" sz="2400">
                <a:solidFill>
                  <a:srgbClr val="C00000"/>
                </a:solidFill>
                <a:latin typeface="Calibri" panose="020F0502020204030204" pitchFamily="34" charset="0"/>
              </a:rPr>
              <a:t>employability</a:t>
            </a:r>
            <a:r>
              <a:rPr lang="en-GB" sz="2400">
                <a:latin typeface="Calibri" panose="020F0502020204030204" pitchFamily="34" charset="0"/>
              </a:rPr>
              <a:t> of students</a:t>
            </a:r>
            <a:endParaRPr lang="cs-CZ" sz="2400" dirty="0">
              <a:latin typeface="Calibri" panose="020F0502020204030204" pitchFamily="34" charset="0"/>
            </a:endParaRPr>
          </a:p>
          <a:p>
            <a:pPr marL="714375" lvl="2" indent="-533400" rtl="0"/>
            <a:r>
              <a:rPr lang="en-GB" sz="2400">
                <a:latin typeface="Calibri" panose="020F0502020204030204" pitchFamily="34" charset="0"/>
              </a:rPr>
              <a:t>Erasmus+ improves </a:t>
            </a:r>
            <a:r>
              <a:rPr lang="en-GB" sz="2400">
                <a:solidFill>
                  <a:srgbClr val="C00000"/>
                </a:solidFill>
                <a:latin typeface="Calibri" panose="020F0502020204030204" pitchFamily="34" charset="0"/>
              </a:rPr>
              <a:t>language skills</a:t>
            </a:r>
            <a:endParaRPr lang="cs-CZ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714375" lvl="2" indent="-533400" rtl="0"/>
            <a:r>
              <a:rPr lang="en-GB" sz="2400">
                <a:latin typeface="Calibri" panose="020F0502020204030204" pitchFamily="34" charset="0"/>
              </a:rPr>
              <a:t>23% lower</a:t>
            </a:r>
            <a:r>
              <a:rPr lang="en-GB" sz="2400">
                <a:solidFill>
                  <a:srgbClr val="C00000"/>
                </a:solidFill>
                <a:latin typeface="Calibri" panose="020F0502020204030204" pitchFamily="34" charset="0"/>
              </a:rPr>
              <a:t> unemployment rate 5 years after graduation</a:t>
            </a:r>
            <a:endParaRPr lang="pl-PL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714375" lvl="2" indent="-533400" rtl="0"/>
            <a:r>
              <a:rPr lang="en-GB" sz="2400">
                <a:latin typeface="Calibri" panose="020F0502020204030204" pitchFamily="34" charset="0"/>
              </a:rPr>
              <a:t>64% of employers </a:t>
            </a:r>
            <a:r>
              <a:rPr lang="en-GB" sz="2400">
                <a:solidFill>
                  <a:srgbClr val="C00000"/>
                </a:solidFill>
                <a:latin typeface="Calibri" panose="020F0502020204030204" pitchFamily="34" charset="0"/>
              </a:rPr>
              <a:t>give more trust</a:t>
            </a:r>
            <a:r>
              <a:rPr lang="en-GB" sz="2400">
                <a:latin typeface="Calibri" panose="020F0502020204030204" pitchFamily="34" charset="0"/>
              </a:rPr>
              <a:t> to employees with an international experience</a:t>
            </a:r>
            <a:endParaRPr lang="cs-CZ" sz="2400" dirty="0">
              <a:latin typeface="Calibri" panose="020F0502020204030204" pitchFamily="34" charset="0"/>
            </a:endParaRPr>
          </a:p>
          <a:p>
            <a:pPr marL="714375" lvl="2" indent="-533400" rtl="0"/>
            <a:r>
              <a:rPr lang="en-GB" sz="2400">
                <a:latin typeface="Calibri" panose="020F0502020204030204" pitchFamily="34" charset="0"/>
              </a:rPr>
              <a:t>40% of participants live in </a:t>
            </a:r>
            <a:r>
              <a:rPr lang="en-GB" sz="2400">
                <a:solidFill>
                  <a:srgbClr val="C00000"/>
                </a:solidFill>
                <a:latin typeface="Calibri" panose="020F0502020204030204" pitchFamily="34" charset="0"/>
              </a:rPr>
              <a:t>a foreign country after graduation</a:t>
            </a:r>
            <a:endParaRPr lang="cs-CZ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104">
            <a:off x="708568" y="4059548"/>
            <a:ext cx="3896869" cy="2003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444">
            <a:off x="5403381" y="4118625"/>
            <a:ext cx="2741374" cy="2042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198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7504" y="1196752"/>
            <a:ext cx="8722221" cy="51706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it is still possible to combine the basic financial support with: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additional contributions by the faculty/FRD of the Rectorate (P17/2017)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financial support for students with special needs</a:t>
            </a:r>
          </a:p>
          <a:p>
            <a:pPr lvl="2" rtl="0"/>
            <a:r>
              <a:rPr lang="en-GB" dirty="0">
                <a:latin typeface="Calibri" panose="020F0502020204030204" pitchFamily="34" charset="0"/>
              </a:rPr>
              <a:t>(application to be sent to the DZS via the Rectorate, calculation according to actual costs)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financial support for students coming from socio-economically disadvantaged background</a:t>
            </a:r>
          </a:p>
          <a:p>
            <a:pPr lvl="2" rtl="0"/>
            <a:r>
              <a:rPr lang="en-GB" dirty="0">
                <a:latin typeface="Calibri" panose="020F0502020204030204" pitchFamily="34" charset="0"/>
              </a:rPr>
              <a:t>(application on the FRD website, the criteria are: entitlement to family allowance and the decisive family income for the relevant period lower than 1.5 times the living minimum)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salary</a:t>
            </a:r>
            <a:r>
              <a:rPr lang="en-GB" sz="2400" dirty="0">
                <a:latin typeface="Calibri" panose="020F0502020204030204" pitchFamily="34" charset="0"/>
              </a:rPr>
              <a:t> or other consideration from the host company in case of combined mobility, or from local authorities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it cannot by combined with funding from other EU programmes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5694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PROGRAMME FUNDING (5)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40" y="32354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1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1150605"/>
            <a:ext cx="7858180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Faculty 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selection procedure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approving of LA and possible changes to LA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Recognition of results (Rector’s Directive No. 1/2016)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200" b="1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FRD of the BUT Rectorate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contractual and financial administration of the whole project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Participation Agreements, finance allocation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interim and final accounting</a:t>
            </a:r>
          </a:p>
          <a:p>
            <a:pPr lvl="1" rtl="0"/>
            <a:endParaRPr lang="cs-CZ" sz="2200" dirty="0">
              <a:latin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Both university bodies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keeping documentation regarding participants’ agenda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cooperation in dealing with possible issues that are decisive for the financial agenda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>
                <a:latin typeface="Calibri" panose="020F0502020204030204" pitchFamily="34" charset="0"/>
              </a:rPr>
              <a:t>programme promotion, provision of information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8664" y="427419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ADMINISTRATION (1): Competence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09" y="548680"/>
            <a:ext cx="1426855" cy="16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4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85720" y="476672"/>
            <a:ext cx="84237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800" b="1" dirty="0">
                <a:solidFill>
                  <a:srgbClr val="C00000"/>
                </a:solidFill>
                <a:latin typeface="Calibri" panose="020F0502020204030204" pitchFamily="34" charset="0"/>
              </a:rPr>
              <a:t>ADMINISTRATION (2): Originals/copies of documents</a:t>
            </a:r>
            <a:endParaRPr lang="cs-CZ" sz="3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74382" y="1484784"/>
            <a:ext cx="9144000" cy="59093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300" dirty="0">
                <a:latin typeface="Calibri" panose="020F0502020204030204" pitchFamily="34" charset="0"/>
              </a:rPr>
              <a:t>the FRD of the Rectorate keeps the originals of the following documents: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Participation Agreements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possible amendments to Participation Agreements</a:t>
            </a:r>
            <a:r>
              <a:rPr lang="en-GB" sz="2300" dirty="0">
                <a:latin typeface="Calibri" panose="020F0502020204030204" pitchFamily="34" charset="0"/>
              </a:rPr>
              <a:t> (extensions, refunds)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Confirmation of Erasmus+ Study Period</a:t>
            </a:r>
            <a:endParaRPr lang="cs-CZ" sz="23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3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300" dirty="0">
                <a:latin typeface="Calibri" panose="020F0502020204030204" pitchFamily="34" charset="0"/>
              </a:rPr>
              <a:t>= a copy of the LA </a:t>
            </a: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</a:rPr>
              <a:t>is sufficient for the purpose of drawing up the Participation Agreement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300" dirty="0">
                <a:latin typeface="Calibri" panose="020F0502020204030204" pitchFamily="34" charset="0"/>
              </a:rPr>
              <a:t>= submitting of copies of potential application for extension </a:t>
            </a: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</a:rPr>
              <a:t>is also sufficient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</a:rPr>
              <a:t>if the documents are to be signed electronically 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300" dirty="0">
                <a:latin typeface="Calibri" panose="020F0502020204030204" pitchFamily="34" charset="0"/>
              </a:rPr>
              <a:t>Bring one set of copies of all documents for your faculty (if required) and one set for yourself.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800" dirty="0"/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5129911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611560" y="1412776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rgbClr val="FFFF00"/>
              </a:solidFill>
            </a:endParaRPr>
          </a:p>
          <a:p>
            <a:pPr lvl="1" rtl="0"/>
            <a:endParaRPr lang="cs-CZ" sz="2000" b="1" dirty="0">
              <a:solidFill>
                <a:srgbClr val="FFFF00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rgbClr val="FFFF00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rtl="0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4668" y="428604"/>
            <a:ext cx="842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</a:rPr>
              <a:t>ADMINISTRATION </a:t>
            </a:r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 (3): Contact hours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412776"/>
            <a:ext cx="9144000" cy="47089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dirty="0">
                <a:latin typeface="Calibri" panose="020F0502020204030204" pitchFamily="34" charset="0"/>
              </a:rPr>
              <a:t>See the BUT website for contact hours of the FRD and of individual faculties</a:t>
            </a:r>
            <a:endParaRPr lang="cs-CZ" sz="25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FRD contact hours: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500" b="1" dirty="0">
                <a:latin typeface="Calibri" panose="020F0502020204030204" pitchFamily="34" charset="0"/>
              </a:rPr>
              <a:t>Monday, Tuesday, Thursday</a:t>
            </a: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</a:rPr>
              <a:t> 8:30 a.m.–12:00 p.m.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500" b="1" dirty="0">
                <a:latin typeface="Calibri" panose="020F0502020204030204" pitchFamily="34" charset="0"/>
              </a:rPr>
              <a:t>Wednesday </a:t>
            </a:r>
            <a:r>
              <a:rPr lang="en-GB" sz="2500" dirty="0">
                <a:latin typeface="Calibri" panose="020F0502020204030204" pitchFamily="34" charset="0"/>
              </a:rPr>
              <a:t> </a:t>
            </a:r>
            <a:r>
              <a:rPr lang="en-GB" sz="2500" dirty="0">
                <a:solidFill>
                  <a:srgbClr val="C00000"/>
                </a:solidFill>
                <a:latin typeface="Calibri" panose="020F0502020204030204" pitchFamily="34" charset="0"/>
              </a:rPr>
              <a:t>9:00 a.m.–11:00 a.m. and 1:00 p.m.–3:00 p.m.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5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dirty="0">
                <a:latin typeface="Calibri" panose="020F0502020204030204" pitchFamily="34" charset="0"/>
              </a:rPr>
              <a:t>it is possible to schedule a meeting at other times, if necessary </a:t>
            </a:r>
          </a:p>
          <a:p>
            <a:pPr lvl="1" rtl="0"/>
            <a:r>
              <a:rPr lang="en-GB" sz="2500" dirty="0">
                <a:latin typeface="Calibri" panose="020F0502020204030204" pitchFamily="34" charset="0"/>
              </a:rPr>
              <a:t>	(contact us by telephone or e-mail)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5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dirty="0">
                <a:latin typeface="Calibri" panose="020F0502020204030204" pitchFamily="34" charset="0"/>
              </a:rPr>
              <a:t>the above contact hours are valid all year round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500" dirty="0">
                <a:latin typeface="Calibri" panose="020F0502020204030204" pitchFamily="34" charset="0"/>
              </a:rPr>
              <a:t>in case of absence, a substitute contact person</a:t>
            </a:r>
            <a:br>
              <a:rPr lang="cs-CZ" sz="2500" dirty="0">
                <a:latin typeface="Calibri" panose="020F0502020204030204" pitchFamily="34" charset="0"/>
              </a:rPr>
            </a:br>
            <a:r>
              <a:rPr lang="en-GB" sz="2500" dirty="0">
                <a:latin typeface="Calibri" panose="020F0502020204030204" pitchFamily="34" charset="0"/>
              </a:rPr>
              <a:t>will be identified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71" y="4653136"/>
            <a:ext cx="1344350" cy="13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47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611560" y="1412776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rgbClr val="FFFF00"/>
              </a:solidFill>
            </a:endParaRPr>
          </a:p>
          <a:p>
            <a:pPr lvl="1" rtl="0"/>
            <a:endParaRPr lang="cs-CZ" sz="2000" b="1" dirty="0">
              <a:solidFill>
                <a:srgbClr val="FFFF00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rgbClr val="FFFF00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rtl="0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500042"/>
            <a:ext cx="842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ADMINISTRATION (4): Your contact information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7967" y="1916832"/>
            <a:ext cx="9144000" cy="42780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your </a:t>
            </a:r>
            <a:r>
              <a:rPr lang="en-GB" sz="3000" dirty="0">
                <a:latin typeface="Calibri" panose="020F0502020204030204" pitchFamily="34" charset="0"/>
              </a:rPr>
              <a:t>telephone number should be stated in the LA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e-mail: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</a:rPr>
              <a:t>always use your </a:t>
            </a:r>
            <a:r>
              <a:rPr lang="en-GB" sz="3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university</a:t>
            </a:r>
            <a:r>
              <a:rPr lang="en-GB" sz="3000" dirty="0">
                <a:latin typeface="Calibri" panose="020F0502020204030204" pitchFamily="34" charset="0"/>
              </a:rPr>
              <a:t> e-mail address (*.vutbr.cz)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</a:rPr>
              <a:t>During your Erasmus stay, you need to: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</a:rPr>
              <a:t>keep enough free space in your inbox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</a:rPr>
              <a:t>check your university e-mail inbox regularly</a:t>
            </a:r>
          </a:p>
          <a:p>
            <a:pPr marL="1714500" lvl="3" indent="-342900" rtl="0"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</a:rPr>
              <a:t>check the spam folder from time to time </a:t>
            </a:r>
          </a:p>
          <a:p>
            <a:pPr lvl="3" rtl="0"/>
            <a:r>
              <a:rPr lang="en-GB" sz="3200" dirty="0">
                <a:latin typeface="Calibri" panose="020F0502020204030204" pitchFamily="34" charset="0"/>
              </a:rPr>
              <a:t>	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</a:rPr>
              <a:t>(automatically generated messages from the OLS or EU Survey</a:t>
            </a:r>
            <a:r>
              <a:rPr lang="en-GB" sz="20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354069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76632" y="474770"/>
            <a:ext cx="860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ADMINISTRATION (5): Resources you should read through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1560" y="1412776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rgbClr val="FFFF00"/>
              </a:solidFill>
            </a:endParaRPr>
          </a:p>
          <a:p>
            <a:pPr lvl="1" rtl="0"/>
            <a:endParaRPr lang="cs-CZ" sz="2000" b="1" dirty="0">
              <a:solidFill>
                <a:srgbClr val="FFFF00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rgbClr val="FFFF00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rtl="0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08012" y="1696756"/>
            <a:ext cx="9144000" cy="43242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</a:rPr>
              <a:t>website of the FRD of the Rectorate </a:t>
            </a:r>
            <a:b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hlinkClick r:id="rId3"/>
              </a:rPr>
              <a:t>https://www.vutbr.cz/studenti/staze/pobyty/erasmus</a:t>
            </a:r>
            <a:endParaRPr lang="cs-CZ" sz="14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</a:rPr>
              <a:t>text of the Participation Agreement</a:t>
            </a:r>
            <a:endParaRPr lang="cs-CZ" sz="3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</a:rPr>
              <a:t>Annex No. 1 to the Rector’s Guidance No. 18/2017</a:t>
            </a:r>
            <a:endParaRPr lang="cs-CZ" sz="3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</a:rPr>
              <a:t>related internal standards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</a:rPr>
              <a:t>Frequently asked questions</a:t>
            </a:r>
          </a:p>
          <a:p>
            <a:pPr lvl="1" rtl="0"/>
            <a:r>
              <a:rPr lang="en-GB" sz="1350" dirty="0">
                <a:latin typeface="Calibri" panose="020F0502020204030204" pitchFamily="34" charset="0"/>
                <a:hlinkClick r:id="rId4"/>
              </a:rPr>
              <a:t>https://www.vutbr.cz/studenti/staze/faq</a:t>
            </a:r>
            <a:endParaRPr lang="cs-CZ" sz="1350" dirty="0">
              <a:latin typeface="Calibri" panose="020F0502020204030204" pitchFamily="34" charset="0"/>
            </a:endParaRPr>
          </a:p>
          <a:p>
            <a:pPr lvl="1" rtl="0"/>
            <a:endParaRPr lang="cs-CZ" sz="13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82637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8114" y="498320"/>
            <a:ext cx="842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CONTACT PERSONS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8380"/>
            <a:ext cx="1224136" cy="122413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22" y="338380"/>
            <a:ext cx="1260042" cy="1224136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0" y="1359057"/>
            <a:ext cx="9144000" cy="48320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FOREIGN RELATIONS DEPARTMENT</a:t>
            </a:r>
          </a:p>
          <a:p>
            <a:pPr marL="800100" lvl="1" indent="-342900" rtl="0"/>
            <a:r>
              <a:rPr lang="en-GB" sz="2200" b="1" dirty="0">
                <a:latin typeface="Calibri" panose="020F0502020204030204" pitchFamily="34" charset="0"/>
              </a:rPr>
              <a:t>	</a:t>
            </a:r>
            <a:r>
              <a:rPr lang="en-GB" b="1" dirty="0" err="1">
                <a:latin typeface="Calibri" panose="020F0502020204030204" pitchFamily="34" charset="0"/>
              </a:rPr>
              <a:t>Bc</a:t>
            </a:r>
            <a:r>
              <a:rPr lang="en-GB" b="1" dirty="0">
                <a:latin typeface="Calibri" panose="020F0502020204030204" pitchFamily="34" charset="0"/>
              </a:rPr>
              <a:t>. </a:t>
            </a:r>
            <a:r>
              <a:rPr lang="en-GB" b="1" dirty="0" err="1">
                <a:latin typeface="Calibri" panose="020F0502020204030204" pitchFamily="34" charset="0"/>
              </a:rPr>
              <a:t>Tomáš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Lády</a:t>
            </a:r>
            <a:r>
              <a:rPr lang="en-GB" dirty="0">
                <a:latin typeface="Calibri" panose="020F0502020204030204" pitchFamily="34" charset="0"/>
              </a:rPr>
              <a:t>, Erasmus+ Institutional Co-ordinator </a:t>
            </a:r>
            <a:r>
              <a:rPr lang="en-GB" b="1" dirty="0">
                <a:latin typeface="Calibri" panose="020F0502020204030204" pitchFamily="34" charset="0"/>
              </a:rPr>
              <a:t> (student A–J)</a:t>
            </a: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</a:rPr>
              <a:t>Rektorát</a:t>
            </a:r>
            <a:r>
              <a:rPr lang="en-GB" dirty="0">
                <a:latin typeface="Calibri" panose="020F0502020204030204" pitchFamily="34" charset="0"/>
              </a:rPr>
              <a:t> VUT v </a:t>
            </a:r>
            <a:r>
              <a:rPr lang="en-GB" dirty="0" err="1">
                <a:latin typeface="Calibri" panose="020F0502020204030204" pitchFamily="34" charset="0"/>
              </a:rPr>
              <a:t>Brně</a:t>
            </a:r>
            <a:r>
              <a:rPr lang="en-GB" dirty="0">
                <a:latin typeface="Calibri" panose="020F0502020204030204" pitchFamily="34" charset="0"/>
              </a:rPr>
              <a:t>, </a:t>
            </a: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</a:rPr>
              <a:t>Antonínská</a:t>
            </a:r>
            <a:r>
              <a:rPr lang="en-GB" dirty="0">
                <a:latin typeface="Calibri" panose="020F0502020204030204" pitchFamily="34" charset="0"/>
              </a:rPr>
              <a:t> 548/1 - office 1.33a (ground floor, right hand side)</a:t>
            </a: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Tel.: +420 541 145 145 </a:t>
            </a: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E-mail: </a:t>
            </a:r>
            <a:r>
              <a:rPr lang="en-GB" dirty="0">
                <a:latin typeface="Calibri" panose="020F0502020204030204" pitchFamily="34" charset="0"/>
                <a:hlinkClick r:id="rId7"/>
              </a:rPr>
              <a:t>lady@ro.vutbr.cz</a:t>
            </a:r>
            <a:endParaRPr lang="cs-CZ" dirty="0">
              <a:latin typeface="Calibri" panose="020F0502020204030204" pitchFamily="34" charset="0"/>
            </a:endParaRPr>
          </a:p>
          <a:p>
            <a:pPr marL="800100" lvl="1" indent="-342900" rtl="0"/>
            <a:endParaRPr lang="cs-CZ" dirty="0">
              <a:latin typeface="Calibri" panose="020F0502020204030204" pitchFamily="34" charset="0"/>
            </a:endParaRPr>
          </a:p>
          <a:p>
            <a:pPr marL="800100" lvl="1" indent="-342900" rtl="0"/>
            <a:r>
              <a:rPr lang="en-GB" b="1" dirty="0">
                <a:latin typeface="Calibri" panose="020F0502020204030204" pitchFamily="34" charset="0"/>
              </a:rPr>
              <a:t>	</a:t>
            </a:r>
            <a:r>
              <a:rPr lang="en-GB" b="1" dirty="0" err="1">
                <a:latin typeface="Calibri" panose="020F0502020204030204" pitchFamily="34" charset="0"/>
              </a:rPr>
              <a:t>Bc</a:t>
            </a:r>
            <a:r>
              <a:rPr lang="en-GB" b="1" dirty="0">
                <a:latin typeface="Calibri" panose="020F0502020204030204" pitchFamily="34" charset="0"/>
              </a:rPr>
              <a:t>. et </a:t>
            </a:r>
            <a:r>
              <a:rPr lang="en-GB" b="1" dirty="0" err="1">
                <a:latin typeface="Calibri" panose="020F0502020204030204" pitchFamily="34" charset="0"/>
              </a:rPr>
              <a:t>Bc</a:t>
            </a:r>
            <a:r>
              <a:rPr lang="en-GB" b="1" dirty="0">
                <a:latin typeface="Calibri" panose="020F0502020204030204" pitchFamily="34" charset="0"/>
              </a:rPr>
              <a:t>. David </a:t>
            </a:r>
            <a:r>
              <a:rPr lang="en-GB" b="1" dirty="0" err="1">
                <a:latin typeface="Calibri" panose="020F0502020204030204" pitchFamily="34" charset="0"/>
              </a:rPr>
              <a:t>Gurník</a:t>
            </a:r>
            <a:r>
              <a:rPr lang="en-GB" b="1" dirty="0">
                <a:latin typeface="Calibri" panose="020F0502020204030204" pitchFamily="34" charset="0"/>
              </a:rPr>
              <a:t>, </a:t>
            </a:r>
            <a:r>
              <a:rPr lang="en-GB" dirty="0">
                <a:latin typeface="Calibri" panose="020F0502020204030204" pitchFamily="34" charset="0"/>
              </a:rPr>
              <a:t>Erasmus+ responsible officer </a:t>
            </a:r>
            <a:r>
              <a:rPr lang="en-GB" b="1" dirty="0">
                <a:latin typeface="Calibri" panose="020F0502020204030204" pitchFamily="34" charset="0"/>
              </a:rPr>
              <a:t>(students K–Ž)</a:t>
            </a:r>
            <a:endParaRPr lang="cs-CZ" b="1" dirty="0">
              <a:latin typeface="Calibri" panose="020F0502020204030204" pitchFamily="34" charset="0"/>
            </a:endParaRP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</a:rPr>
              <a:t>Rektorát</a:t>
            </a:r>
            <a:r>
              <a:rPr lang="en-GB" dirty="0">
                <a:latin typeface="Calibri" panose="020F0502020204030204" pitchFamily="34" charset="0"/>
              </a:rPr>
              <a:t> VUT v </a:t>
            </a:r>
            <a:r>
              <a:rPr lang="en-GB" dirty="0" err="1">
                <a:latin typeface="Calibri" panose="020F0502020204030204" pitchFamily="34" charset="0"/>
              </a:rPr>
              <a:t>Brně</a:t>
            </a:r>
            <a:r>
              <a:rPr lang="en-GB" dirty="0">
                <a:latin typeface="Calibri" panose="020F0502020204030204" pitchFamily="34" charset="0"/>
              </a:rPr>
              <a:t>, </a:t>
            </a: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</a:t>
            </a:r>
            <a:r>
              <a:rPr lang="en-GB" dirty="0" err="1">
                <a:latin typeface="Calibri" panose="020F0502020204030204" pitchFamily="34" charset="0"/>
              </a:rPr>
              <a:t>Antonínská</a:t>
            </a:r>
            <a:r>
              <a:rPr lang="en-GB" dirty="0">
                <a:latin typeface="Calibri" panose="020F0502020204030204" pitchFamily="34" charset="0"/>
              </a:rPr>
              <a:t> 548/1 - office 1.35 (ground floor, right hand side)</a:t>
            </a: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Tel.: +420 541 145 116</a:t>
            </a:r>
            <a:endParaRPr lang="cs-CZ" dirty="0">
              <a:latin typeface="Calibri" panose="020F0502020204030204" pitchFamily="34" charset="0"/>
            </a:endParaRPr>
          </a:p>
          <a:p>
            <a:pPr marL="800100" lvl="1" indent="-342900" rtl="0"/>
            <a:r>
              <a:rPr lang="en-GB" dirty="0">
                <a:latin typeface="Calibri" panose="020F0502020204030204" pitchFamily="34" charset="0"/>
              </a:rPr>
              <a:t>	E-mail address: </a:t>
            </a:r>
            <a:r>
              <a:rPr lang="en-GB" dirty="0">
                <a:latin typeface="Calibri" panose="020F0502020204030204" pitchFamily="34" charset="0"/>
                <a:hlinkClick r:id="rId8"/>
              </a:rPr>
              <a:t>gurnik@ro.vutbr.cz</a:t>
            </a:r>
            <a:endParaRPr lang="cs-CZ" dirty="0">
              <a:latin typeface="Calibri" panose="020F0502020204030204" pitchFamily="34" charset="0"/>
            </a:endParaRPr>
          </a:p>
          <a:p>
            <a:pPr marL="800100" lvl="1" indent="-342900" rtl="0"/>
            <a:endParaRPr lang="cs-CZ" sz="22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FACULTY CO-ORDINATORS</a:t>
            </a:r>
          </a:p>
          <a:p>
            <a:pPr marL="800100" lvl="1" indent="-342900" rtl="0"/>
            <a:r>
              <a:rPr lang="en-GB" sz="2200" b="1" dirty="0">
                <a:latin typeface="Calibri" panose="020F0502020204030204" pitchFamily="34" charset="0"/>
              </a:rPr>
              <a:t>	</a:t>
            </a:r>
            <a:r>
              <a:rPr lang="en-GB" dirty="0">
                <a:latin typeface="Calibri" panose="020F0502020204030204" pitchFamily="34" charset="0"/>
                <a:hlinkClick r:id="rId9"/>
              </a:rPr>
              <a:t>https://www.vutbr.cz/studenti/staze/kontakt</a:t>
            </a:r>
            <a:endParaRPr lang="cs-CZ" dirty="0">
              <a:latin typeface="Calibri" panose="020F0502020204030204" pitchFamily="34" charset="0"/>
            </a:endParaRPr>
          </a:p>
          <a:p>
            <a:pPr marL="800100" lvl="1" indent="-342900" rtl="0"/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72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68134" y="267194"/>
            <a:ext cx="842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chemeClr val="accent1"/>
                </a:solidFill>
                <a:latin typeface="Calibri" panose="020F0502020204030204" pitchFamily="34" charset="0"/>
              </a:rPr>
              <a:t>FRD WEBSITE – studying abroad</a:t>
            </a:r>
            <a:endParaRPr lang="cs-CZ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44008" y="1649780"/>
            <a:ext cx="4510256" cy="32008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Updated</a:t>
            </a:r>
            <a:r>
              <a:rPr lang="en-GB" sz="2400">
                <a:latin typeface="Calibri" panose="020F0502020204030204" pitchFamily="34" charset="0"/>
              </a:rPr>
              <a:t> in spring 2018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>
                <a:latin typeface="Calibri" panose="020F0502020204030204" pitchFamily="34" charset="0"/>
              </a:rPr>
              <a:t>You can find there: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200">
                <a:solidFill>
                  <a:srgbClr val="C00000"/>
                </a:solidFill>
                <a:latin typeface="Calibri" panose="020F0502020204030204" pitchFamily="34" charset="0"/>
              </a:rPr>
              <a:t>Documents for downloading 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200">
                <a:solidFill>
                  <a:srgbClr val="C00000"/>
                </a:solidFill>
                <a:latin typeface="Calibri" panose="020F0502020204030204" pitchFamily="34" charset="0"/>
              </a:rPr>
              <a:t>Complete application procedure</a:t>
            </a:r>
          </a:p>
          <a:p>
            <a:pPr marL="1257300" lvl="2" indent="-342900" rtl="0">
              <a:buFont typeface="Wingdings" panose="05000000000000000000" pitchFamily="2" charset="2"/>
              <a:buChar char="§"/>
            </a:pPr>
            <a:r>
              <a:rPr lang="en-GB" sz="2200">
                <a:solidFill>
                  <a:srgbClr val="C00000"/>
                </a:solidFill>
                <a:latin typeface="Calibri" panose="020F0502020204030204" pitchFamily="34" charset="0"/>
              </a:rPr>
              <a:t>Frequently asked questions</a:t>
            </a:r>
          </a:p>
          <a:p>
            <a:pPr marL="704088" lvl="2" indent="0" rtl="0">
              <a:buNone/>
            </a:pPr>
            <a:r>
              <a:rPr lang="en-GB" sz="2200">
                <a:latin typeface="Calibri" panose="020F0502020204030204" pitchFamily="34" charset="0"/>
              </a:rPr>
              <a:t>	</a:t>
            </a:r>
            <a:endParaRPr lang="cs-CZ" sz="2200" dirty="0">
              <a:latin typeface="Calibri" panose="020F0502020204030204" pitchFamily="34" charset="0"/>
            </a:endParaRPr>
          </a:p>
          <a:p>
            <a:pPr marL="704088" lvl="2" indent="0" rtl="0">
              <a:buNone/>
            </a:pPr>
            <a:r>
              <a:rPr lang="en-GB" sz="2200">
                <a:latin typeface="Calibri" panose="020F0502020204030204" pitchFamily="34" charset="0"/>
                <a:hlinkClick r:id="rId3"/>
              </a:rPr>
              <a:t>https://www.vutbr.cz/studenti/staze/pobyty</a:t>
            </a:r>
            <a:endParaRPr lang="cs-CZ" sz="2200" dirty="0">
              <a:latin typeface="Calibri" panose="020F0502020204030204" pitchFamily="34" charset="0"/>
            </a:endParaRPr>
          </a:p>
          <a:p>
            <a:pPr marL="704088" lvl="2" indent="0" rtl="0">
              <a:buNone/>
            </a:pPr>
            <a:endParaRPr lang="cs-CZ" sz="2200" dirty="0">
              <a:latin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61" y="5085184"/>
            <a:ext cx="1205632" cy="12056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7" y="1196752"/>
            <a:ext cx="4796249" cy="4752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997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60102" y="448177"/>
            <a:ext cx="842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chemeClr val="accent1"/>
                </a:solidFill>
                <a:latin typeface="Calibri" panose="020F0502020204030204" pitchFamily="34" charset="0"/>
              </a:rPr>
              <a:t>FURTHER INFORMATION</a:t>
            </a:r>
            <a:endParaRPr lang="cs-CZ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84" y="260648"/>
            <a:ext cx="1440160" cy="144016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1643050"/>
            <a:ext cx="9144000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800" b="1">
                <a:solidFill>
                  <a:srgbClr val="C00000"/>
                </a:solidFill>
                <a:latin typeface="Calibri" panose="020F0502020204030204" pitchFamily="34" charset="0"/>
              </a:rPr>
              <a:t>FRD Newsletter</a:t>
            </a:r>
            <a:r>
              <a:rPr lang="en-GB" sz="2800">
                <a:latin typeface="Calibri" panose="020F0502020204030204" pitchFamily="34" charset="0"/>
              </a:rPr>
              <a:t> (in the menu of the FRD website)</a:t>
            </a: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/>
            <a:r>
              <a:rPr lang="en-GB" sz="2800">
                <a:latin typeface="Calibri" panose="020F0502020204030204" pitchFamily="34" charset="0"/>
              </a:rPr>
              <a:t>	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800" b="1">
                <a:solidFill>
                  <a:srgbClr val="C00000"/>
                </a:solidFill>
                <a:latin typeface="Calibri" panose="020F0502020204030204" pitchFamily="34" charset="0"/>
              </a:rPr>
              <a:t>FRD Facebook: Go International with BUT</a:t>
            </a:r>
          </a:p>
          <a:p>
            <a:pPr marL="800100" lvl="1" indent="-342900" rtl="0"/>
            <a:r>
              <a:rPr lang="en-GB" sz="2800">
                <a:latin typeface="Calibri" panose="020F0502020204030204" pitchFamily="34" charset="0"/>
              </a:rPr>
              <a:t>		</a:t>
            </a:r>
            <a:r>
              <a:rPr lang="en-GB" sz="2800">
                <a:latin typeface="Calibri" panose="020F0502020204030204" pitchFamily="34" charset="0"/>
                <a:hlinkClick r:id="rId5"/>
              </a:rPr>
              <a:t>https://www.facebook.com/BUTinternational</a:t>
            </a: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800" b="1">
                <a:solidFill>
                  <a:srgbClr val="C00000"/>
                </a:solidFill>
                <a:latin typeface="Calibri" panose="020F0502020204030204" pitchFamily="34" charset="0"/>
              </a:rPr>
              <a:t>DZS’s website on the Erasmus+ programme </a:t>
            </a:r>
          </a:p>
          <a:p>
            <a:pPr marL="704088" lvl="2" indent="0" rtl="0">
              <a:buNone/>
            </a:pPr>
            <a:r>
              <a:rPr lang="en-GB" sz="2800">
                <a:latin typeface="Calibri" panose="020F0502020204030204" pitchFamily="34" charset="0"/>
              </a:rPr>
              <a:t>	</a:t>
            </a:r>
            <a:r>
              <a:rPr lang="en-GB" sz="2800">
                <a:latin typeface="Calibri" panose="020F0502020204030204" pitchFamily="34" charset="0"/>
                <a:hlinkClick r:id="rId6"/>
              </a:rPr>
              <a:t>http://www.naerasmusplus.cz/</a:t>
            </a: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itchFamily="2" charset="2"/>
              <a:buChar char="§"/>
            </a:pP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itchFamily="2" charset="2"/>
              <a:buChar char="§"/>
            </a:pPr>
            <a:r>
              <a:rPr lang="en-GB" sz="2800" b="1">
                <a:solidFill>
                  <a:srgbClr val="C00000"/>
                </a:solidFill>
                <a:latin typeface="Calibri" panose="020F0502020204030204" pitchFamily="34" charset="0"/>
              </a:rPr>
              <a:t>Database of students’ final reports</a:t>
            </a:r>
          </a:p>
          <a:p>
            <a:pPr marL="800100" lvl="1" indent="-342900" rtl="0"/>
            <a:r>
              <a:rPr lang="en-GB" sz="2800">
                <a:latin typeface="Calibri" panose="020F0502020204030204" pitchFamily="34" charset="0"/>
              </a:rPr>
              <a:t>		</a:t>
            </a:r>
            <a:r>
              <a:rPr lang="en-GB" sz="2800">
                <a:latin typeface="Calibri" panose="020F0502020204030204" pitchFamily="34" charset="0"/>
                <a:hlinkClick r:id="rId7"/>
              </a:rPr>
              <a:t>http://erasmus-databaze.naep.cz/modules/erasmus</a:t>
            </a:r>
            <a:r>
              <a:rPr lang="en-GB" sz="2800">
                <a:solidFill>
                  <a:schemeClr val="bg1"/>
                </a:solidFill>
              </a:rPr>
              <a:t>/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24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7504" y="3429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Database of reports</a:t>
            </a:r>
            <a:endParaRPr lang="cs-CZ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80"/>
            <a:ext cx="4733557" cy="5699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-180528" y="1484784"/>
            <a:ext cx="4532191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student/trainee reports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students from all of the Czech Republic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easy search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practical information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online – public access 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participants share their experience voluntarily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hlinkClick r:id="rId4"/>
              </a:rPr>
              <a:t>http://erasmus-databaze.naep.cz/modules/erasmus/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23" y="5031063"/>
            <a:ext cx="1260511" cy="12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38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3232" cy="706090"/>
          </a:xfrm>
        </p:spPr>
        <p:txBody>
          <a:bodyPr rtlCol="0"/>
          <a:lstStyle/>
          <a:p>
            <a:pPr algn="l" rtl="0"/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Overview of BUT students studying abroad in 2011–2018</a:t>
            </a:r>
            <a:endParaRPr lang="cs-CZ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Nadpis 3"/>
          <p:cNvSpPr txBox="1">
            <a:spLocks/>
          </p:cNvSpPr>
          <p:nvPr/>
        </p:nvSpPr>
        <p:spPr>
          <a:xfrm>
            <a:off x="107504" y="4437112"/>
            <a:ext cx="3528392" cy="504056"/>
          </a:xfrm>
          <a:prstGeom prst="rect">
            <a:avLst/>
          </a:prstGeom>
        </p:spPr>
        <p:txBody>
          <a:bodyPr rtlCol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2400" b="1">
                <a:solidFill>
                  <a:srgbClr val="C00000"/>
                </a:solidFill>
                <a:latin typeface="Calibri" panose="020F0502020204030204" pitchFamily="34" charset="0"/>
              </a:rPr>
              <a:t>... and overview by faculties in 2016/2017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468290"/>
              </p:ext>
            </p:extLst>
          </p:nvPr>
        </p:nvGraphicFramePr>
        <p:xfrm>
          <a:off x="184684" y="1271920"/>
          <a:ext cx="84249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439100517"/>
              </p:ext>
            </p:extLst>
          </p:nvPr>
        </p:nvGraphicFramePr>
        <p:xfrm>
          <a:off x="3419872" y="3501008"/>
          <a:ext cx="49685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1512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7728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4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THANK YOU FOR LISTENING! </a:t>
            </a:r>
          </a:p>
          <a:p>
            <a:pPr algn="ctr" rtl="0"/>
            <a:endParaRPr lang="cs-CZ" sz="400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54000" contras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60" y="3356992"/>
            <a:ext cx="1637164" cy="16371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54000" contrast="5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1908212" cy="17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7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/>
          <a:lstStyle/>
          <a:p>
            <a:pPr algn="l" rtl="0"/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Overview of students studying abroad in 2017/2018 by countries</a:t>
            </a:r>
            <a:endParaRPr lang="cs-CZ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255525"/>
              </p:ext>
            </p:extLst>
          </p:nvPr>
        </p:nvGraphicFramePr>
        <p:xfrm>
          <a:off x="467544" y="1340768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9140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3918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STUDYING ABROAD (SMS)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93632" y="1412776"/>
            <a:ext cx="9144000" cy="40934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WHAT:</a:t>
            </a:r>
            <a:r>
              <a:rPr lang="en-GB" sz="2400" dirty="0">
                <a:latin typeface="Calibri" panose="020F0502020204030204" pitchFamily="34" charset="0"/>
              </a:rPr>
              <a:t> study in courses* or work on your Bachelor’s/diploma thesis during your stay at a university abroad</a:t>
            </a: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WHEN:</a:t>
            </a:r>
            <a:r>
              <a:rPr lang="en-GB" sz="2400" dirty="0">
                <a:latin typeface="Calibri" panose="020F0502020204030204" pitchFamily="34" charset="0"/>
              </a:rPr>
              <a:t> in period between </a:t>
            </a:r>
            <a:r>
              <a:rPr lang="en-GB" sz="2400" b="1" dirty="0">
                <a:latin typeface="Calibri" panose="020F0502020204030204" pitchFamily="34" charset="0"/>
              </a:rPr>
              <a:t>June 1 2018 and September 30 2019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FOR HOW LONG:</a:t>
            </a:r>
            <a:r>
              <a:rPr lang="en-GB" sz="2400" dirty="0">
                <a:latin typeface="Calibri" panose="020F0502020204030204" pitchFamily="34" charset="0"/>
              </a:rPr>
              <a:t> at least 90 days, not longer than 360 days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WHERE: </a:t>
            </a:r>
            <a:r>
              <a:rPr lang="en-GB" sz="2400" dirty="0">
                <a:latin typeface="Calibri" panose="020F0502020204030204" pitchFamily="34" charset="0"/>
              </a:rPr>
              <a:t>see the next slide</a:t>
            </a: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COSTS: </a:t>
            </a:r>
            <a:r>
              <a:rPr lang="en-GB" sz="2400" dirty="0">
                <a:latin typeface="Calibri" panose="020F0502020204030204" pitchFamily="34" charset="0"/>
              </a:rPr>
              <a:t>see slide 29 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6972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210660" y="2766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b="1" dirty="0">
                <a:latin typeface="Calibri" panose="020F0502020204030204" pitchFamily="34" charset="0"/>
              </a:rPr>
              <a:t>28 states of the EU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68144" y="27664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b="1" dirty="0">
                <a:latin typeface="Calibri" panose="020F0502020204030204" pitchFamily="34" charset="0"/>
              </a:rPr>
              <a:t>3 countries within the EFTA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96336" y="276649"/>
            <a:ext cx="137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b="1" dirty="0">
                <a:latin typeface="Calibri" panose="020F0502020204030204" pitchFamily="34" charset="0"/>
              </a:rPr>
              <a:t>2 candidate countries</a:t>
            </a:r>
            <a:endParaRPr lang="cs-CZ" b="1" dirty="0">
              <a:latin typeface="Calibri" panose="020F0502020204030204" pitchFamily="34" charset="0"/>
            </a:endParaRPr>
          </a:p>
        </p:txBody>
      </p:sp>
      <p:pic>
        <p:nvPicPr>
          <p:cNvPr id="10" name="Obrázek 9" descr="Erasmus countries flags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899592" y="1414619"/>
            <a:ext cx="7480665" cy="4889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357158" y="214290"/>
            <a:ext cx="435885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Participating countries</a:t>
            </a:r>
          </a:p>
        </p:txBody>
      </p:sp>
    </p:spTree>
    <p:extLst>
      <p:ext uri="{BB962C8B-B14F-4D97-AF65-F5344CB8AC3E}">
        <p14:creationId xmlns:p14="http://schemas.microsoft.com/office/powerpoint/2010/main" val="1019869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11836" y="1052736"/>
            <a:ext cx="8445152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Nothing </a:t>
            </a:r>
            <a:r>
              <a:rPr lang="en-GB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has changed so far 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British universities and companies are eligible to receive and send out students and employees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In the future, it will depend on the negotiations between the United Kingdom and the EU regarding, among others, the area of education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British universities as well as the British National Agency are putting an effort to keep the status of a participating country</a:t>
            </a: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You will be notified of any further information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344299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GB" sz="4000" b="1">
                <a:solidFill>
                  <a:srgbClr val="C00000"/>
                </a:solidFill>
                <a:latin typeface="Calibri" panose="020F0502020204030204" pitchFamily="34" charset="0"/>
              </a:rPr>
              <a:t>BREXIT?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67" y="698242"/>
            <a:ext cx="4454605" cy="551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8975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936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</a:rPr>
              <a:t>ADMINISTRATION OF THE STAY</a:t>
            </a:r>
            <a:endParaRPr lang="cs-CZ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1593120"/>
            <a:ext cx="3672408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6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1. Do not be afraid!</a:t>
            </a:r>
            <a:endParaRPr lang="cs-CZ" sz="2600" dirty="0"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97819"/>
            <a:ext cx="2353934" cy="148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1115616" y="2780928"/>
            <a:ext cx="669674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6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2. Study available information.</a:t>
            </a:r>
            <a:endParaRPr lang="cs-CZ" sz="2600" dirty="0">
              <a:latin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8467"/>
            <a:ext cx="2376264" cy="14265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Obdélník 2"/>
          <p:cNvSpPr/>
          <p:nvPr/>
        </p:nvSpPr>
        <p:spPr>
          <a:xfrm>
            <a:off x="3059832" y="5094245"/>
            <a:ext cx="309634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6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4. Ask questions*</a:t>
            </a:r>
            <a:endParaRPr lang="cs-CZ" sz="2600" dirty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198" y="3789040"/>
            <a:ext cx="423977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buFont typeface="Wingdings" panose="05000000000000000000" pitchFamily="2" charset="2"/>
              <a:buChar char="§"/>
            </a:pPr>
            <a:r>
              <a:rPr lang="en-GB" sz="2600" b="1">
                <a:solidFill>
                  <a:srgbClr val="C00000"/>
                </a:solidFill>
                <a:latin typeface="Calibri" panose="020F0502020204030204" pitchFamily="34" charset="0"/>
                <a:sym typeface="Wingdings"/>
              </a:rPr>
              <a:t>3. Meet all deadlines</a:t>
            </a:r>
            <a:endParaRPr lang="cs-CZ" sz="2600" dirty="0">
              <a:latin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0" y="2580867"/>
            <a:ext cx="1800200" cy="17873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6" y="4436824"/>
            <a:ext cx="2654195" cy="12964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99469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13239</TotalTime>
  <Words>2716</Words>
  <Application>Microsoft Office PowerPoint</Application>
  <PresentationFormat>Předvádění na obrazovce (4:3)</PresentationFormat>
  <Paragraphs>438</Paragraphs>
  <Slides>40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Wingdings</vt:lpstr>
      <vt:lpstr>Motiv systému Office</vt:lpstr>
      <vt:lpstr>Prezentace aplikace PowerPoint</vt:lpstr>
      <vt:lpstr>Prezentace aplikace PowerPoint</vt:lpstr>
      <vt:lpstr>WHY PARTICIPATE IN ERASMUS+?</vt:lpstr>
      <vt:lpstr>Overview of BUT students studying abroad in 2011–2018</vt:lpstr>
      <vt:lpstr>Overview of students studying abroad in 2017/2018 by countries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orange tree</cp:lastModifiedBy>
  <cp:revision>332</cp:revision>
  <cp:lastPrinted>2016-04-28T09:24:10Z</cp:lastPrinted>
  <dcterms:created xsi:type="dcterms:W3CDTF">2016-01-14T08:43:43Z</dcterms:created>
  <dcterms:modified xsi:type="dcterms:W3CDTF">2019-02-19T13:12:31Z</dcterms:modified>
</cp:coreProperties>
</file>