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7562850" cy="10688638"/>
  <p:notesSz cx="6810375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3">
          <p15:clr>
            <a:srgbClr val="A4A3A4"/>
          </p15:clr>
        </p15:guide>
        <p15:guide id="2" orient="horz" pos="3175">
          <p15:clr>
            <a:srgbClr val="A4A3A4"/>
          </p15:clr>
        </p15:guide>
        <p15:guide id="3" orient="horz" pos="3415">
          <p15:clr>
            <a:srgbClr val="A4A3A4"/>
          </p15:clr>
        </p15:guide>
        <p15:guide id="4" orient="horz" pos="3599">
          <p15:clr>
            <a:srgbClr val="A4A3A4"/>
          </p15:clr>
        </p15:guide>
        <p15:guide id="5" orient="horz" pos="1143">
          <p15:clr>
            <a:srgbClr val="A4A3A4"/>
          </p15:clr>
        </p15:guide>
        <p15:guide id="6" orient="horz" pos="1351">
          <p15:clr>
            <a:srgbClr val="A4A3A4"/>
          </p15:clr>
        </p15:guide>
        <p15:guide id="7" pos="2638">
          <p15:clr>
            <a:srgbClr val="A4A3A4"/>
          </p15:clr>
        </p15:guide>
        <p15:guide id="8" pos="2710">
          <p15:clr>
            <a:srgbClr val="A4A3A4"/>
          </p15:clr>
        </p15:guide>
        <p15:guide id="9" pos="2566">
          <p15:clr>
            <a:srgbClr val="A4A3A4"/>
          </p15:clr>
        </p15:guide>
        <p15:guide id="10" pos="4358">
          <p15:clr>
            <a:srgbClr val="A4A3A4"/>
          </p15:clr>
        </p15:guide>
        <p15:guide id="11" pos="814">
          <p15:clr>
            <a:srgbClr val="A4A3A4"/>
          </p15:clr>
        </p15:guide>
        <p15:guide id="12" pos="4478">
          <p15:clr>
            <a:srgbClr val="A4A3A4"/>
          </p15:clr>
        </p15:guide>
        <p15:guide id="13" pos="950">
          <p15:clr>
            <a:srgbClr val="A4A3A4"/>
          </p15:clr>
        </p15:guide>
        <p15:guide id="14" pos="876">
          <p15:clr>
            <a:srgbClr val="A4A3A4"/>
          </p15:clr>
        </p15:guide>
        <p15:guide id="15" pos="2974">
          <p15:clr>
            <a:srgbClr val="A4A3A4"/>
          </p15:clr>
        </p15:guide>
        <p15:guide id="16" pos="10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732" y="2592"/>
      </p:cViewPr>
      <p:guideLst>
        <p:guide orient="horz" pos="3263"/>
        <p:guide orient="horz" pos="3175"/>
        <p:guide orient="horz" pos="3415"/>
        <p:guide orient="horz" pos="3599"/>
        <p:guide orient="horz" pos="1143"/>
        <p:guide orient="horz" pos="1351"/>
        <p:guide pos="2638"/>
        <p:guide pos="2710"/>
        <p:guide pos="2566"/>
        <p:guide pos="4358"/>
        <p:guide pos="814"/>
        <p:guide pos="4478"/>
        <p:guide pos="950"/>
        <p:guide pos="876"/>
        <p:guide pos="2974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18135-A08B-4594-82EC-2C8536DAB85D}" type="datetimeFigureOut">
              <a:rPr lang="de-DE" smtClean="0"/>
              <a:t>08.10.2015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8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366C-95D5-48E4-BDA3-F3E6D43D5DC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3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366C-95D5-48E4-BDA3-F3E6D43D5DC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6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6F1-81D4-4694-B4FE-67FD09B7524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4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352-E8AD-4F99-A701-4449C612E2CF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6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91B-C154-4CCF-89AA-52D845E42CB5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0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1E74-236B-429E-8732-CB31102CD854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12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C1DA-382B-4BF5-AB8F-3D509233A082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1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63D-4E1F-4FA0-9C79-CE6ABA8C508B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00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2F7D-AF3A-4E10-AFE6-F31B63AC3133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60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3940-5B91-4750-B678-6F00B2828C7B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16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4DC6-C117-4F6E-B5F2-E524D771C565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623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94C0-65C3-44BF-B067-12AD3FB2CD46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FFB3-66E4-40E9-84B4-E201C404364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9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6219-84B7-46A2-A75D-E6ECCB7F7A01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25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710-AB2B-4E19-83ED-5118507A29DE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53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CD25-C880-4FC0-9BBA-1FC458C9D07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78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7AF4-ACE8-4393-8BDA-34BB614C3CB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79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D5B-1701-4B4F-A57F-C10BEB07485C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88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5C3-615D-4ABF-A225-337F18513EAD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654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A169-78B7-445D-B77D-BCC51F241605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0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9C81-EEA1-4BDC-9F69-74D298454B73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398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BC91-2FB9-44C3-BD9A-AE7DD215F9F5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62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29E-D70E-4BA5-A1DA-41EE9AA31857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82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5835-767D-4978-9CA2-81C5F7100826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A79-1D5C-4F1F-9C83-619015881EB7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92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CD3D-EF71-436D-92A5-0FA8B5227B99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85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67C5-08F3-431C-83BF-C57C0FAFDCD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30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5320-6918-496D-A252-F82966CDBEFD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76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2C4B-1B97-47FF-89F4-4E87A4DA96F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46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F3C9-E479-4A09-A1B1-346F8A0EA34D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032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F97B-9001-484B-B0B2-8F56FF758718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616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3A95-DFCD-4CE8-8AC0-3EE26146192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1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15C-6237-48E4-B4F7-EB4680B17125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43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8258-E204-4168-ADE4-2E5A96672B23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08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81C-CFB7-4F8C-A69D-70106AA527F0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3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55F1-C3B0-4724-A224-D1588D090851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403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DC70-7CB9-43AB-87B1-C73B469495B4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015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FF6-D3FF-4C4B-A645-CBDF48BECC9E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61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2628-2293-4CC2-A7FC-C972B6592D8B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26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D699-DBE0-4CBC-9281-4A0F80AF43B8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82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B7F-EAD0-48D0-90D8-21E6FF87A28D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0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D9A-BB9C-473B-A75D-3EE45813738A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987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7ED2-7356-4CD2-A439-64FE8FB8DAD8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581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75C0-7790-4409-9C2D-B8AD75076484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02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FAB5-C6D5-433F-8D1A-97D952C3A5B5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5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3142-5ED1-469B-9F36-A1CEC01F1BD5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585-F1BC-42B3-BF45-B288710B9B18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86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87B-2A1A-411A-BA52-7024F536F38D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2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8F7D-81D1-49D9-96B1-9A4CF8D58B2F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4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C5A0-E626-4B3D-AD82-6A24C6996D2A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7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80D3-EF70-4CAC-8BBB-6A44223B1BFD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2894" y="1562894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A4B2-856B-4B8E-A951-CAD170CD9498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Bild 4" descr="Hintergr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pic>
        <p:nvPicPr>
          <p:cNvPr id="10" name="Bild 10" descr="Logo trendenc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9166988"/>
            <a:ext cx="1694688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9F39-45CB-43A6-AB8E-ED3284A8E2FB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Bild 3" descr="Trostkarte_final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3"/>
            <a:ext cx="7569589" cy="107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t="50864" r="3419" b="48531"/>
          <a:stretch/>
        </p:blipFill>
        <p:spPr bwMode="auto">
          <a:xfrm>
            <a:off x="-2" y="1338372"/>
            <a:ext cx="756285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D183-F4FF-4379-9C80-E1C57D0FB4BB}" type="datetime1">
              <a:rPr lang="de-DE" smtClean="0"/>
              <a:t>08.10.2015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4" b="34166"/>
          <a:stretch/>
        </p:blipFill>
        <p:spPr bwMode="auto">
          <a:xfrm rot="5400000">
            <a:off x="-4778264" y="4778263"/>
            <a:ext cx="10688638" cy="11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katerina.engelova@trendence.com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2"/>
          <p:cNvSpPr txBox="1">
            <a:spLocks noChangeArrowheads="1"/>
          </p:cNvSpPr>
          <p:nvPr/>
        </p:nvSpPr>
        <p:spPr bwMode="auto">
          <a:xfrm>
            <a:off x="0" y="1445102"/>
            <a:ext cx="5549900" cy="1094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>
                <a:effectLst/>
                <a:latin typeface="Calibri"/>
                <a:ea typeface="Calibri"/>
                <a:cs typeface="Times New Roman"/>
              </a:rPr>
              <a:t>trend</a:t>
            </a:r>
            <a:r>
              <a:rPr lang="de-DE" sz="2400" dirty="0">
                <a:effectLst/>
                <a:latin typeface="Calibri"/>
                <a:ea typeface="Calibri"/>
                <a:cs typeface="Times New Roman"/>
              </a:rPr>
              <a:t>ence Graduate Barometer </a:t>
            </a:r>
            <a:r>
              <a:rPr lang="de-DE" sz="2400" dirty="0" smtClean="0">
                <a:effectLst/>
                <a:latin typeface="Calibri"/>
                <a:ea typeface="Calibri"/>
                <a:cs typeface="Times New Roman"/>
              </a:rPr>
              <a:t>2016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2400" dirty="0" smtClean="0">
                <a:latin typeface="Calibri"/>
                <a:ea typeface="Calibri"/>
                <a:cs typeface="Times New Roman"/>
              </a:rPr>
              <a:t>About the </a:t>
            </a:r>
            <a:r>
              <a:rPr lang="de-DE" sz="2400" dirty="0" smtClean="0">
                <a:latin typeface="Calibri"/>
                <a:ea typeface="Calibri"/>
                <a:cs typeface="Times New Roman"/>
              </a:rPr>
              <a:t>study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03" y="8394700"/>
            <a:ext cx="3035088" cy="16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4" y="5425026"/>
            <a:ext cx="2980964" cy="419136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90172" y="216277"/>
            <a:ext cx="6239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cs typeface="Calibri"/>
              </a:rPr>
              <a:t>Z</a:t>
            </a:r>
            <a:r>
              <a:rPr lang="cs-CZ" sz="3200" b="1" dirty="0" smtClean="0">
                <a:cs typeface="Calibri"/>
              </a:rPr>
              <a:t>ákladní fakta a benefity</a:t>
            </a:r>
            <a:endParaRPr lang="de-DE" sz="3200" b="1" dirty="0">
              <a:cs typeface="Calibri"/>
            </a:endParaRPr>
          </a:p>
          <a:p>
            <a:r>
              <a:rPr lang="de-DE" sz="1600" dirty="0" smtClean="0">
                <a:cs typeface="Calibri"/>
              </a:rPr>
              <a:t>Graduate Barometer Europe a trendence </a:t>
            </a:r>
            <a:r>
              <a:rPr lang="cs-CZ" sz="1600" dirty="0">
                <a:cs typeface="Calibri"/>
              </a:rPr>
              <a:t>i</a:t>
            </a:r>
            <a:r>
              <a:rPr lang="de-DE" sz="1600" dirty="0" smtClean="0">
                <a:cs typeface="Calibri"/>
              </a:rPr>
              <a:t>nstitut</a:t>
            </a:r>
          </a:p>
          <a:p>
            <a:endParaRPr lang="de-DE" sz="1600" dirty="0">
              <a:cs typeface="Calibri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430044" y="1551125"/>
            <a:ext cx="2736000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350" b="1" dirty="0" smtClean="0">
                <a:solidFill>
                  <a:srgbClr val="0091C9"/>
                </a:solidFill>
                <a:latin typeface="Calibri"/>
                <a:cs typeface="Calibri"/>
              </a:rPr>
              <a:t>O</a:t>
            </a:r>
            <a:r>
              <a:rPr lang="de-DE" sz="1350" b="1" dirty="0" smtClean="0">
                <a:solidFill>
                  <a:srgbClr val="0091C9"/>
                </a:solidFill>
                <a:latin typeface="Calibri"/>
                <a:cs typeface="Calibri"/>
              </a:rPr>
              <a:t> trendence </a:t>
            </a:r>
            <a:r>
              <a:rPr lang="cs-CZ" sz="1350" b="1" dirty="0">
                <a:solidFill>
                  <a:srgbClr val="0091C9"/>
                </a:solidFill>
                <a:latin typeface="Calibri"/>
                <a:cs typeface="Calibri"/>
              </a:rPr>
              <a:t>i</a:t>
            </a:r>
            <a:r>
              <a:rPr lang="de-DE" sz="1350" b="1" dirty="0" smtClean="0">
                <a:solidFill>
                  <a:srgbClr val="0091C9"/>
                </a:solidFill>
                <a:latin typeface="Calibri"/>
                <a:cs typeface="Calibri"/>
              </a:rPr>
              <a:t>nstitut</a:t>
            </a:r>
            <a:r>
              <a:rPr lang="cs-CZ" sz="1350" b="1" dirty="0" smtClean="0">
                <a:solidFill>
                  <a:srgbClr val="0091C9"/>
                </a:solidFill>
                <a:latin typeface="Calibri"/>
                <a:cs typeface="Calibri"/>
              </a:rPr>
              <a:t>u</a:t>
            </a:r>
            <a:endParaRPr lang="de-DE" sz="1350" b="1" dirty="0" smtClean="0">
              <a:solidFill>
                <a:srgbClr val="0091C9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/>
              <a:t>V</a:t>
            </a:r>
            <a:r>
              <a:rPr lang="cs-CZ" sz="1000" dirty="0" smtClean="0"/>
              <a:t>íce než 15 let zkušeností na trhu a stálé zlepšování kvality na základě vlastního panelu marketingového výzkumu</a:t>
            </a:r>
            <a:endParaRPr lang="en-US" sz="10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Každým rokem se více než </a:t>
            </a:r>
            <a:r>
              <a:rPr lang="en-US" sz="1000" b="1" dirty="0" smtClean="0"/>
              <a:t>500</a:t>
            </a:r>
            <a:r>
              <a:rPr lang="cs-CZ" sz="1000" b="1" dirty="0" smtClean="0"/>
              <a:t> </a:t>
            </a:r>
            <a:r>
              <a:rPr lang="en-US" sz="1000" b="1" dirty="0" smtClean="0"/>
              <a:t>000</a:t>
            </a:r>
            <a:r>
              <a:rPr lang="en-US" sz="1000" dirty="0" smtClean="0"/>
              <a:t> </a:t>
            </a:r>
            <a:r>
              <a:rPr lang="cs-CZ" sz="1000" dirty="0" smtClean="0"/>
              <a:t>studentů, absolventů a mladých odborníků z</a:t>
            </a:r>
            <a:r>
              <a:rPr lang="en-US" sz="1000" dirty="0" smtClean="0"/>
              <a:t> </a:t>
            </a:r>
            <a:r>
              <a:rPr lang="cs-CZ" sz="1000" b="1" dirty="0" smtClean="0"/>
              <a:t>celého světa</a:t>
            </a:r>
            <a:r>
              <a:rPr lang="en-US" sz="1000" b="1" dirty="0" smtClean="0"/>
              <a:t> </a:t>
            </a:r>
            <a:r>
              <a:rPr lang="cs-CZ" sz="1000" dirty="0" smtClean="0"/>
              <a:t>účastní našich studií týkajících se profesních očekávání a volby zaměstnavatele</a:t>
            </a:r>
            <a:endParaRPr lang="en-US" sz="10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/>
              <a:t>Z</a:t>
            </a:r>
            <a:r>
              <a:rPr lang="cs-CZ" sz="1000" dirty="0" smtClean="0"/>
              <a:t>ávazky </a:t>
            </a:r>
            <a:r>
              <a:rPr lang="cs-CZ" sz="1000" dirty="0"/>
              <a:t>k dodržování vysoké kvality </a:t>
            </a:r>
            <a:r>
              <a:rPr lang="cs-CZ" sz="1000" dirty="0" smtClean="0"/>
              <a:t>výsledků studií v rámci trendence </a:t>
            </a:r>
            <a:r>
              <a:rPr lang="cs-CZ" sz="1000" dirty="0"/>
              <a:t>jsou stvrzeny členstvím </a:t>
            </a:r>
            <a:r>
              <a:rPr lang="cs-CZ" sz="1000" dirty="0" smtClean="0"/>
              <a:t>předních </a:t>
            </a:r>
            <a:r>
              <a:rPr lang="cs-CZ" sz="1000" dirty="0"/>
              <a:t>členů našeho týmu v organizaci ESOMAR a </a:t>
            </a:r>
            <a:r>
              <a:rPr lang="cs-CZ" sz="1000" dirty="0" smtClean="0"/>
              <a:t>bezpodmínečným dodržováním </a:t>
            </a:r>
            <a:r>
              <a:rPr lang="cs-CZ" sz="1000" dirty="0"/>
              <a:t>norem DIN ISO 20252, DIN 77500 a dalších uznávaných standardů v oblasti výzkumu trhu</a:t>
            </a:r>
            <a:endParaRPr lang="en-US" sz="10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/>
              <a:t>t</a:t>
            </a:r>
            <a:r>
              <a:rPr lang="en-US" sz="1000" dirty="0" smtClean="0"/>
              <a:t>rendence</a:t>
            </a:r>
            <a:r>
              <a:rPr lang="cs-CZ" sz="1000" dirty="0" smtClean="0"/>
              <a:t> </a:t>
            </a:r>
            <a:r>
              <a:rPr lang="cs-CZ" sz="1000" dirty="0"/>
              <a:t>vydává rovněž řadu tištěných a online publikací pro podporu žáků a studentů v jejich rozhodování o budoucí </a:t>
            </a:r>
            <a:r>
              <a:rPr lang="cs-CZ" sz="1000" dirty="0" smtClean="0"/>
              <a:t>kariéře</a:t>
            </a:r>
            <a:endParaRPr lang="en-US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trendence </a:t>
            </a:r>
            <a:r>
              <a:rPr lang="cs-CZ" sz="1000" dirty="0"/>
              <a:t>je </a:t>
            </a:r>
            <a:r>
              <a:rPr lang="cs-CZ" sz="1000" dirty="0" smtClean="0"/>
              <a:t>součástí skupiny </a:t>
            </a:r>
            <a:r>
              <a:rPr lang="cs-CZ" sz="1000" dirty="0"/>
              <a:t>GTI Group, největšího světového nakladatele v kariérní oblasti s pobočkami v Evropě a Asii. Našimi zákazníky jsou </a:t>
            </a:r>
            <a:r>
              <a:rPr lang="cs-CZ" sz="1000" dirty="0" smtClean="0"/>
              <a:t>převážně </a:t>
            </a:r>
            <a:r>
              <a:rPr lang="cs-CZ" sz="1000" dirty="0"/>
              <a:t>mezinárodně a globálně orientované společnosti</a:t>
            </a:r>
            <a:endParaRPr lang="de-DE" sz="1000" dirty="0"/>
          </a:p>
        </p:txBody>
      </p:sp>
      <p:pic>
        <p:nvPicPr>
          <p:cNvPr id="9" name="Bild 5" descr="Kast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35" y="1623334"/>
            <a:ext cx="2980964" cy="360069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309836" y="1881984"/>
            <a:ext cx="282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 smtClean="0">
                <a:solidFill>
                  <a:schemeClr val="bg1"/>
                </a:solidFill>
                <a:cs typeface="Calibri"/>
              </a:rPr>
              <a:t>Nejnovější vydání studie</a:t>
            </a:r>
            <a:r>
              <a:rPr lang="de-DE" sz="1350" b="1" dirty="0" smtClean="0">
                <a:solidFill>
                  <a:schemeClr val="bg1"/>
                </a:solidFill>
                <a:cs typeface="Calibri"/>
              </a:rPr>
              <a:t>:</a:t>
            </a:r>
          </a:p>
          <a:p>
            <a:r>
              <a:rPr lang="de-DE" sz="1300" b="1" dirty="0" smtClean="0">
                <a:solidFill>
                  <a:schemeClr val="bg1"/>
                </a:solidFill>
                <a:cs typeface="Calibri"/>
              </a:rPr>
              <a:t>trendence Graduate Barometer 2015 </a:t>
            </a:r>
            <a:r>
              <a:rPr lang="de-DE" sz="1350" b="1" dirty="0">
                <a:solidFill>
                  <a:schemeClr val="bg1"/>
                </a:solidFill>
                <a:cs typeface="Calibri"/>
              </a:rPr>
              <a:t/>
            </a:r>
            <a:br>
              <a:rPr lang="de-DE" sz="1350" b="1" dirty="0">
                <a:solidFill>
                  <a:schemeClr val="bg1"/>
                </a:solidFill>
                <a:cs typeface="Calibri"/>
              </a:rPr>
            </a:br>
            <a:r>
              <a:rPr lang="de-DE" sz="1350" b="1" dirty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cs-CZ" sz="1000" b="1" dirty="0" smtClean="0">
                <a:solidFill>
                  <a:srgbClr val="FFFFFF"/>
                </a:solidFill>
              </a:rPr>
              <a:t>Největší průzkum mezi studenty </a:t>
            </a:r>
            <a:r>
              <a:rPr lang="cs-CZ" sz="1000" b="1" dirty="0">
                <a:solidFill>
                  <a:srgbClr val="FFFFFF"/>
                </a:solidFill>
              </a:rPr>
              <a:t>v </a:t>
            </a:r>
            <a:r>
              <a:rPr lang="cs-CZ" sz="1000" b="1" dirty="0" smtClean="0">
                <a:solidFill>
                  <a:srgbClr val="FFFFFF"/>
                </a:solidFill>
              </a:rPr>
              <a:t>Evropě s </a:t>
            </a:r>
            <a:r>
              <a:rPr lang="cs-CZ" sz="1000" b="1" dirty="0">
                <a:solidFill>
                  <a:srgbClr val="FFFFFF"/>
                </a:solidFill>
              </a:rPr>
              <a:t>více než </a:t>
            </a:r>
            <a:r>
              <a:rPr lang="cs-CZ" sz="1000" b="1" dirty="0" smtClean="0">
                <a:solidFill>
                  <a:srgbClr val="FFFFFF"/>
                </a:solidFill>
              </a:rPr>
              <a:t>280 </a:t>
            </a:r>
            <a:r>
              <a:rPr lang="cs-CZ" sz="1000" b="1" dirty="0">
                <a:solidFill>
                  <a:srgbClr val="FFFFFF"/>
                </a:solidFill>
              </a:rPr>
              <a:t>000 </a:t>
            </a:r>
            <a:r>
              <a:rPr lang="cs-CZ" sz="1000" b="1" dirty="0" smtClean="0">
                <a:solidFill>
                  <a:srgbClr val="FFFFFF"/>
                </a:solidFill>
              </a:rPr>
              <a:t>respondenty </a:t>
            </a:r>
            <a:r>
              <a:rPr lang="cs-CZ" sz="1000" b="1" dirty="0">
                <a:solidFill>
                  <a:srgbClr val="FFFFFF"/>
                </a:solidFill>
              </a:rPr>
              <a:t>a okolo </a:t>
            </a:r>
            <a:r>
              <a:rPr lang="cs-CZ" sz="1000" b="1" dirty="0" smtClean="0">
                <a:solidFill>
                  <a:srgbClr val="FFFFFF"/>
                </a:solidFill>
              </a:rPr>
              <a:t>950 zúčastněnými univerzitami</a:t>
            </a:r>
            <a:endParaRPr lang="en-US" sz="1000" b="1" dirty="0" smtClean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cs-CZ" sz="1000" b="1" dirty="0">
                <a:solidFill>
                  <a:srgbClr val="FFFFFF"/>
                </a:solidFill>
              </a:rPr>
              <a:t>Časové vymezení </a:t>
            </a:r>
            <a:r>
              <a:rPr lang="cs-CZ" sz="1000" b="1" dirty="0" smtClean="0">
                <a:solidFill>
                  <a:srgbClr val="FFFFFF"/>
                </a:solidFill>
              </a:rPr>
              <a:t>studie</a:t>
            </a:r>
            <a:r>
              <a:rPr lang="en-US" sz="1000" b="1" dirty="0" smtClean="0">
                <a:solidFill>
                  <a:srgbClr val="FFFFFF"/>
                </a:solidFill>
              </a:rPr>
              <a:t>: </a:t>
            </a:r>
            <a:r>
              <a:rPr lang="cs-CZ" sz="1000" b="1" dirty="0" smtClean="0">
                <a:solidFill>
                  <a:srgbClr val="FFFFFF"/>
                </a:solidFill>
              </a:rPr>
              <a:t>Říjen</a:t>
            </a:r>
            <a:r>
              <a:rPr lang="en-US" sz="1000" b="1" dirty="0" smtClean="0">
                <a:solidFill>
                  <a:srgbClr val="FFFFFF"/>
                </a:solidFill>
              </a:rPr>
              <a:t> 2014</a:t>
            </a:r>
            <a:r>
              <a:rPr lang="cs-CZ" sz="1000" b="1" dirty="0" smtClean="0">
                <a:solidFill>
                  <a:srgbClr val="FFFFFF"/>
                </a:solidFill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</a:rPr>
              <a:t>– </a:t>
            </a:r>
            <a:r>
              <a:rPr lang="cs-CZ" sz="1000" b="1" dirty="0" smtClean="0">
                <a:solidFill>
                  <a:srgbClr val="FFFFFF"/>
                </a:solidFill>
              </a:rPr>
              <a:t>Únor</a:t>
            </a:r>
            <a:r>
              <a:rPr lang="en-US" sz="1000" b="1" dirty="0" smtClean="0">
                <a:solidFill>
                  <a:srgbClr val="FFFFFF"/>
                </a:solidFill>
              </a:rPr>
              <a:t> </a:t>
            </a:r>
            <a:r>
              <a:rPr lang="en-US" sz="1000" b="1" dirty="0">
                <a:solidFill>
                  <a:srgbClr val="FFFFFF"/>
                </a:solidFill>
              </a:rPr>
              <a:t>2015</a:t>
            </a: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cs-CZ" sz="1000" b="1" dirty="0" smtClean="0">
                <a:solidFill>
                  <a:srgbClr val="FFFFFF"/>
                </a:solidFill>
              </a:rPr>
              <a:t>V České republice</a:t>
            </a:r>
            <a:r>
              <a:rPr lang="en-US" sz="1000" b="1" dirty="0" smtClean="0">
                <a:solidFill>
                  <a:srgbClr val="FFFFFF"/>
                </a:solidFill>
              </a:rPr>
              <a:t>: </a:t>
            </a:r>
            <a:r>
              <a:rPr lang="cs-CZ" sz="1000" b="1" dirty="0" smtClean="0">
                <a:solidFill>
                  <a:srgbClr val="FFFFFF"/>
                </a:solidFill>
              </a:rPr>
              <a:t>kolem</a:t>
            </a:r>
            <a:r>
              <a:rPr lang="en-US" sz="1000" b="1" dirty="0" smtClean="0">
                <a:solidFill>
                  <a:srgbClr val="FFFFFF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8 496 </a:t>
            </a:r>
            <a:r>
              <a:rPr lang="cs-CZ" sz="1000" b="1" dirty="0" smtClean="0">
                <a:solidFill>
                  <a:srgbClr val="FFFFFF"/>
                </a:solidFill>
              </a:rPr>
              <a:t>respondentů</a:t>
            </a:r>
            <a:endParaRPr lang="en-US" sz="1000" b="1" dirty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cs-CZ" sz="1000" b="1" dirty="0" smtClean="0">
                <a:solidFill>
                  <a:srgbClr val="FFFFFF"/>
                </a:solidFill>
              </a:rPr>
              <a:t>Národní edice</a:t>
            </a:r>
            <a:r>
              <a:rPr lang="en-US" sz="1000" b="1" dirty="0" smtClean="0">
                <a:solidFill>
                  <a:srgbClr val="FFFFFF"/>
                </a:solidFill>
              </a:rPr>
              <a:t>:</a:t>
            </a:r>
            <a:endParaRPr lang="en-US" sz="1000" b="1" dirty="0">
              <a:solidFill>
                <a:schemeClr val="bg1"/>
              </a:solidFill>
            </a:endParaRPr>
          </a:p>
          <a:p>
            <a:pPr marL="3619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en-US" sz="1000" b="1" dirty="0">
                <a:solidFill>
                  <a:schemeClr val="bg1"/>
                </a:solidFill>
              </a:rPr>
              <a:t>Business: </a:t>
            </a:r>
            <a:r>
              <a:rPr lang="en-US" sz="1000" b="1" dirty="0" smtClean="0">
                <a:solidFill>
                  <a:schemeClr val="bg1"/>
                </a:solidFill>
              </a:rPr>
              <a:t>2 316 </a:t>
            </a:r>
            <a:r>
              <a:rPr lang="cs-CZ" sz="1000" b="1" dirty="0" smtClean="0">
                <a:solidFill>
                  <a:schemeClr val="bg1"/>
                </a:solidFill>
              </a:rPr>
              <a:t>respondentů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endParaRPr lang="en-US" sz="1000" b="1" dirty="0">
              <a:solidFill>
                <a:schemeClr val="bg1"/>
              </a:solidFill>
            </a:endParaRPr>
          </a:p>
          <a:p>
            <a:pPr marL="3619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en-US" sz="1000" b="1" dirty="0" smtClean="0">
                <a:solidFill>
                  <a:schemeClr val="bg1"/>
                </a:solidFill>
              </a:rPr>
              <a:t>Engineering/IT: 3 752 </a:t>
            </a:r>
            <a:r>
              <a:rPr lang="cs-CZ" sz="1000" b="1" dirty="0" smtClean="0">
                <a:solidFill>
                  <a:schemeClr val="bg1"/>
                </a:solidFill>
              </a:rPr>
              <a:t>respondentů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marL="3619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en-US" sz="1000" b="1" dirty="0" smtClean="0">
                <a:solidFill>
                  <a:schemeClr val="bg1"/>
                </a:solidFill>
              </a:rPr>
              <a:t>Total</a:t>
            </a:r>
            <a:r>
              <a:rPr lang="en-US" sz="1000" b="1" dirty="0">
                <a:solidFill>
                  <a:schemeClr val="bg1"/>
                </a:solidFill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</a:rPr>
              <a:t>8 496 </a:t>
            </a:r>
            <a:r>
              <a:rPr lang="cs-CZ" sz="1000" b="1" dirty="0" smtClean="0">
                <a:solidFill>
                  <a:schemeClr val="bg1"/>
                </a:solidFill>
              </a:rPr>
              <a:t>respondentů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448112" y="5594776"/>
            <a:ext cx="2627328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cs-CZ" sz="1350" b="1" dirty="0" smtClean="0">
                <a:solidFill>
                  <a:srgbClr val="0091C9"/>
                </a:solidFill>
                <a:cs typeface="Calibri"/>
              </a:rPr>
              <a:t>Být naším partnerem bude pro Vás výhodné, protože</a:t>
            </a:r>
            <a:r>
              <a:rPr lang="de-DE" sz="1350" b="1" dirty="0" smtClean="0">
                <a:solidFill>
                  <a:srgbClr val="0091C9"/>
                </a:solidFill>
                <a:cs typeface="Calibri"/>
              </a:rPr>
              <a:t>…</a:t>
            </a:r>
            <a:endParaRPr lang="de-DE" sz="14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/>
              <a:t>…</a:t>
            </a:r>
            <a:r>
              <a:rPr lang="cs-CZ" sz="1000" dirty="0" smtClean="0"/>
              <a:t>obdržíte </a:t>
            </a:r>
            <a:r>
              <a:rPr lang="cs-CZ" sz="1000" b="1" dirty="0" smtClean="0"/>
              <a:t>validní empirická data </a:t>
            </a:r>
            <a:r>
              <a:rPr lang="en-US" sz="1000" dirty="0" smtClean="0"/>
              <a:t>o</a:t>
            </a:r>
            <a:r>
              <a:rPr lang="cs-CZ" sz="1000" dirty="0" smtClean="0"/>
              <a:t> tom, jak studenti hodnotí kvalitu Vaší akademické nabídky a univerzitní infrastruktury</a:t>
            </a:r>
            <a:r>
              <a:rPr lang="en-US" sz="1000" dirty="0" smtClean="0"/>
              <a:t> </a:t>
            </a: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/>
              <a:t>…</a:t>
            </a:r>
            <a:r>
              <a:rPr lang="cs-CZ" sz="1000" dirty="0" smtClean="0"/>
              <a:t>se dozvíte</a:t>
            </a:r>
            <a:r>
              <a:rPr lang="en-US" sz="1000" dirty="0" smtClean="0"/>
              <a:t>, </a:t>
            </a:r>
            <a:r>
              <a:rPr lang="cs-CZ" sz="1000" dirty="0" smtClean="0"/>
              <a:t>nezávisle na oficiálních žebříčcích vysokých škol, jak si Vaše </a:t>
            </a:r>
            <a:r>
              <a:rPr lang="cs-CZ" sz="1000" b="1" dirty="0" smtClean="0"/>
              <a:t>vysoká škola vede v porovnání s ostatními vysokými školami na národní a evropské úrovni</a:t>
            </a:r>
            <a:r>
              <a:rPr lang="cs-CZ" sz="1000" dirty="0" smtClean="0"/>
              <a:t> </a:t>
            </a: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/>
              <a:t>…</a:t>
            </a:r>
            <a:r>
              <a:rPr lang="cs-CZ" sz="1000" dirty="0" smtClean="0"/>
              <a:t>získáte informace o tom, jaké další vysoké školy Vaši studenti preferují a zvažují </a:t>
            </a:r>
            <a:endParaRPr lang="en-US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/>
              <a:t>…</a:t>
            </a:r>
            <a:r>
              <a:rPr lang="cs-CZ" sz="1000" dirty="0" smtClean="0"/>
              <a:t>Vaše kariérní služby mohou efektivněji </a:t>
            </a:r>
            <a:r>
              <a:rPr lang="cs-CZ" sz="1000" b="1" dirty="0" smtClean="0"/>
              <a:t>podporovat studenty </a:t>
            </a:r>
            <a:r>
              <a:rPr lang="cs-CZ" sz="1000" dirty="0">
                <a:cs typeface="Calibri"/>
              </a:rPr>
              <a:t>na základě dat o aktuálních kariérních </a:t>
            </a:r>
            <a:r>
              <a:rPr lang="cs-CZ" sz="1000" dirty="0" smtClean="0">
                <a:cs typeface="Calibri"/>
              </a:rPr>
              <a:t>příležitostech</a:t>
            </a:r>
            <a:endParaRPr lang="en-US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/>
              <a:t>…</a:t>
            </a:r>
            <a:r>
              <a:rPr lang="cs-CZ" sz="1000" dirty="0" smtClean="0"/>
              <a:t>získáte </a:t>
            </a:r>
            <a:r>
              <a:rPr lang="cs-CZ" sz="1000" b="1" dirty="0" smtClean="0"/>
              <a:t>cenné poznatky </a:t>
            </a:r>
            <a:r>
              <a:rPr lang="cs-CZ" sz="1000" dirty="0" smtClean="0"/>
              <a:t>týkající se informačních a komunikačních kanálů preferovaných mezi Vašimi studenty při plánování kariéry</a:t>
            </a:r>
            <a:endParaRPr lang="en-US" sz="1000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/>
              <a:t>…</a:t>
            </a:r>
            <a:r>
              <a:rPr lang="cs-CZ" sz="1000" dirty="0" smtClean="0"/>
              <a:t>obdržíte </a:t>
            </a:r>
            <a:r>
              <a:rPr lang="cs-CZ" sz="1000" b="1" dirty="0" smtClean="0"/>
              <a:t>informace o všech společnostech</a:t>
            </a:r>
            <a:r>
              <a:rPr lang="cs-CZ" sz="1000" dirty="0" smtClean="0"/>
              <a:t>, </a:t>
            </a:r>
            <a:r>
              <a:rPr lang="cs-CZ" sz="1000" dirty="0">
                <a:cs typeface="Calibri"/>
              </a:rPr>
              <a:t>které se zajímají o Vaši vysokou školu či s ní aktivně </a:t>
            </a:r>
            <a:r>
              <a:rPr lang="cs-CZ" sz="1000" dirty="0" smtClean="0">
                <a:cs typeface="Calibri"/>
              </a:rPr>
              <a:t>spolupracují, a tím i příležitost zlepšit možnosti spolupráce</a:t>
            </a:r>
            <a:endParaRPr lang="cs-CZ" sz="1000" dirty="0">
              <a:cs typeface="Calibri"/>
            </a:endParaRPr>
          </a:p>
        </p:txBody>
      </p:sp>
      <p:pic>
        <p:nvPicPr>
          <p:cNvPr id="12" name="Bild 5" descr="Kasten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35" y="5425026"/>
            <a:ext cx="2980964" cy="218055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447154" y="5581332"/>
            <a:ext cx="2627328" cy="395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cs-CZ" sz="1350" b="1" dirty="0" smtClean="0">
                <a:solidFill>
                  <a:srgbClr val="0091C9"/>
                </a:solidFill>
                <a:cs typeface="Calibri"/>
              </a:rPr>
              <a:t>Výhody pro Vaše studenty</a:t>
            </a:r>
            <a:endParaRPr lang="de-DE" sz="1350" b="1" dirty="0">
              <a:solidFill>
                <a:srgbClr val="0091C9"/>
              </a:solidFill>
              <a:cs typeface="Calibri"/>
            </a:endParaRPr>
          </a:p>
          <a:p>
            <a:pPr marL="88900" indent="-88900" algn="just"/>
            <a:endParaRPr lang="de-DE" sz="1400" b="1" dirty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/>
              <a:t>I</a:t>
            </a:r>
            <a:r>
              <a:rPr lang="cs-CZ" sz="1000" dirty="0" smtClean="0"/>
              <a:t>nformační </a:t>
            </a:r>
            <a:r>
              <a:rPr lang="cs-CZ" sz="1000" dirty="0"/>
              <a:t>brožura o zaměstnání a kariéře </a:t>
            </a:r>
            <a:r>
              <a:rPr lang="cs-CZ" sz="1000" dirty="0" smtClean="0"/>
              <a:t>pro všechny účastníky studie zdarma ke stažení na konci online dotazníku </a:t>
            </a: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Příležitost vyjádřit se ke svému studiu a budoucí kariéře prostřednictvím dotazníku ve svém rodném jazyce </a:t>
            </a:r>
            <a:r>
              <a:rPr lang="en-US" sz="1000" dirty="0" smtClean="0"/>
              <a:t>– </a:t>
            </a:r>
            <a:r>
              <a:rPr lang="cs-CZ" sz="1000" dirty="0" smtClean="0"/>
              <a:t>vyplnění dotazníku trvá pouze </a:t>
            </a:r>
            <a:r>
              <a:rPr lang="en-US" sz="1000" dirty="0" smtClean="0"/>
              <a:t>20 </a:t>
            </a:r>
            <a:r>
              <a:rPr lang="en-US" sz="1000" dirty="0"/>
              <a:t>– 25 </a:t>
            </a:r>
            <a:r>
              <a:rPr lang="en-US" sz="1000" dirty="0" smtClean="0"/>
              <a:t>min</a:t>
            </a:r>
            <a:r>
              <a:rPr lang="cs-CZ" sz="1000" dirty="0" smtClean="0"/>
              <a:t>ut</a:t>
            </a:r>
            <a:endParaRPr lang="en-US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Možnost </a:t>
            </a:r>
            <a:r>
              <a:rPr lang="cs-CZ" sz="1000" b="1" dirty="0" smtClean="0"/>
              <a:t>vyhrát hodnotné ceny</a:t>
            </a: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 smtClean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</p:txBody>
      </p:sp>
      <p:sp>
        <p:nvSpPr>
          <p:cNvPr id="15" name="Rechteck 14"/>
          <p:cNvSpPr/>
          <p:nvPr/>
        </p:nvSpPr>
        <p:spPr>
          <a:xfrm>
            <a:off x="1334942" y="9616390"/>
            <a:ext cx="59497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cs-CZ" sz="1350" dirty="0" smtClean="0">
                <a:solidFill>
                  <a:srgbClr val="0091C9"/>
                </a:solidFill>
                <a:cs typeface="Calibri"/>
              </a:rPr>
              <a:t>Máte zájem</a:t>
            </a:r>
            <a:r>
              <a:rPr lang="en-GB" sz="1350" dirty="0" smtClean="0">
                <a:solidFill>
                  <a:srgbClr val="0091C9"/>
                </a:solidFill>
                <a:cs typeface="Calibri"/>
              </a:rPr>
              <a:t>? –</a:t>
            </a:r>
            <a:r>
              <a:rPr lang="cs-CZ" sz="1350" dirty="0" smtClean="0">
                <a:solidFill>
                  <a:srgbClr val="0091C9"/>
                </a:solidFill>
                <a:cs typeface="Calibri"/>
              </a:rPr>
              <a:t> Budeme rádi, stanete-li se partnerem trendence!</a:t>
            </a:r>
            <a:endParaRPr lang="en-GB" sz="1350" dirty="0" smtClean="0">
              <a:solidFill>
                <a:srgbClr val="0091C9"/>
              </a:solidFill>
              <a:cs typeface="Calibri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981200" y="9902135"/>
            <a:ext cx="4638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>
                <a:solidFill>
                  <a:srgbClr val="0091C9"/>
                </a:solidFill>
                <a:cs typeface="Calibri"/>
              </a:rPr>
              <a:t>P</a:t>
            </a:r>
            <a:r>
              <a:rPr lang="cs-CZ" sz="1000" b="1" dirty="0" smtClean="0">
                <a:solidFill>
                  <a:srgbClr val="0091C9"/>
                </a:solidFill>
                <a:cs typeface="Calibri"/>
              </a:rPr>
              <a:t>rosím kontaktujte nás v případě zájmu o účast či jakýchkoliv dalších otázek:</a:t>
            </a:r>
            <a:endParaRPr lang="de-DE" sz="1000" b="1" dirty="0" smtClean="0">
              <a:solidFill>
                <a:srgbClr val="0091C9"/>
              </a:solidFill>
              <a:cs typeface="Calibri"/>
            </a:endParaRPr>
          </a:p>
          <a:p>
            <a:r>
              <a:rPr lang="cs-CZ" sz="1000" dirty="0" smtClean="0">
                <a:cs typeface="Calibri"/>
              </a:rPr>
              <a:t>Kateřina Engelová </a:t>
            </a:r>
            <a:r>
              <a:rPr lang="de-DE" sz="1000" dirty="0" smtClean="0">
                <a:cs typeface="Calibri"/>
              </a:rPr>
              <a:t>-  University Relations Manager - </a:t>
            </a:r>
            <a:r>
              <a:rPr lang="cs-CZ" sz="1000" dirty="0" smtClean="0">
                <a:cs typeface="Calibri"/>
              </a:rPr>
              <a:t>Czech Republic</a:t>
            </a:r>
            <a:endParaRPr lang="de-DE" sz="1000" dirty="0" smtClean="0">
              <a:cs typeface="Calibri"/>
            </a:endParaRPr>
          </a:p>
          <a:p>
            <a:r>
              <a:rPr lang="de-DE" sz="1000" dirty="0" smtClean="0">
                <a:cs typeface="Calibri"/>
              </a:rPr>
              <a:t>E-Mail: </a:t>
            </a:r>
            <a:r>
              <a:rPr lang="cs-CZ" sz="1000" dirty="0" smtClean="0">
                <a:cs typeface="Calibri"/>
                <a:hlinkClick r:id="rId6"/>
              </a:rPr>
              <a:t>katerina.engelova</a:t>
            </a:r>
            <a:r>
              <a:rPr lang="de-DE" sz="1000" dirty="0" smtClean="0">
                <a:cs typeface="Calibri"/>
                <a:hlinkClick r:id="rId6"/>
              </a:rPr>
              <a:t>@trendence.com</a:t>
            </a:r>
            <a:endParaRPr lang="cs-CZ" sz="1000" dirty="0" smtClean="0">
              <a:cs typeface="Calibri"/>
            </a:endParaRPr>
          </a:p>
          <a:p>
            <a:r>
              <a:rPr lang="de-DE" sz="1000" dirty="0" smtClean="0">
                <a:cs typeface="Calibri"/>
              </a:rPr>
              <a:t>Phone: 0049 </a:t>
            </a:r>
            <a:r>
              <a:rPr lang="de-DE" sz="1000" dirty="0">
                <a:cs typeface="Calibri"/>
              </a:rPr>
              <a:t>30 </a:t>
            </a:r>
            <a:r>
              <a:rPr lang="de-DE" sz="1000" dirty="0" smtClean="0">
                <a:cs typeface="Calibri"/>
              </a:rPr>
              <a:t>2592988 610</a:t>
            </a:r>
            <a:endParaRPr lang="de-DE" sz="1400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590" y="7761889"/>
            <a:ext cx="2140932" cy="16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5" descr="Kaste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8007" y="136431"/>
            <a:ext cx="3200496" cy="617467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90172" y="216277"/>
            <a:ext cx="548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cs typeface="Calibri"/>
              </a:rPr>
              <a:t>Obsah a praktické výsledky</a:t>
            </a:r>
            <a:r>
              <a:rPr lang="de-DE" sz="3200" b="1" dirty="0" smtClean="0">
                <a:cs typeface="Calibri"/>
              </a:rPr>
              <a:t> </a:t>
            </a:r>
            <a:endParaRPr lang="cs-CZ" sz="3200" b="1" dirty="0" smtClean="0">
              <a:cs typeface="Calibri"/>
            </a:endParaRPr>
          </a:p>
          <a:p>
            <a:r>
              <a:rPr lang="cs-CZ" sz="1600" dirty="0" smtClean="0">
                <a:cs typeface="Calibri"/>
              </a:rPr>
              <a:t>Hlavní důvody, proč se stát partnerem trendence</a:t>
            </a:r>
            <a:r>
              <a:rPr lang="de-DE" sz="1600" dirty="0" smtClean="0">
                <a:cs typeface="Calibri"/>
              </a:rPr>
              <a:t>:</a:t>
            </a:r>
          </a:p>
          <a:p>
            <a:r>
              <a:rPr lang="cs-CZ" sz="1600" dirty="0" smtClean="0">
                <a:cs typeface="Calibri"/>
              </a:rPr>
              <a:t>Řízení kvality </a:t>
            </a:r>
            <a:r>
              <a:rPr lang="de-DE" sz="1600" dirty="0" smtClean="0">
                <a:cs typeface="Calibri"/>
              </a:rPr>
              <a:t>– </a:t>
            </a:r>
            <a:r>
              <a:rPr lang="cs-CZ" sz="1600" dirty="0" smtClean="0">
                <a:cs typeface="Calibri"/>
              </a:rPr>
              <a:t>Kariérní služby </a:t>
            </a:r>
            <a:r>
              <a:rPr lang="de-DE" sz="1600" dirty="0" smtClean="0">
                <a:cs typeface="Calibri"/>
              </a:rPr>
              <a:t>– </a:t>
            </a:r>
            <a:r>
              <a:rPr lang="cs-CZ" sz="1600" dirty="0" smtClean="0">
                <a:cs typeface="Calibri"/>
              </a:rPr>
              <a:t>Marketing univerzity</a:t>
            </a:r>
            <a:endParaRPr lang="de-DE" sz="1600" dirty="0"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362689" y="1869143"/>
            <a:ext cx="5731131" cy="286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350" b="1" dirty="0" smtClean="0">
                <a:solidFill>
                  <a:srgbClr val="0091C9"/>
                </a:solidFill>
                <a:cs typeface="Calibri"/>
              </a:rPr>
              <a:t>Obsah studie</a:t>
            </a:r>
            <a:endParaRPr lang="de-DE" sz="1350" b="1" dirty="0">
              <a:solidFill>
                <a:srgbClr val="0091C9"/>
              </a:solidFill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b="1" dirty="0" smtClean="0"/>
              <a:t>Zpětná vazba</a:t>
            </a:r>
            <a:r>
              <a:rPr lang="de-DE" sz="1000" dirty="0" smtClean="0"/>
              <a:t>:</a:t>
            </a:r>
            <a:endParaRPr lang="de-DE" sz="1000" dirty="0"/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Respondenti hodnotí svou vysokou školu na základě 28 kritérií zahrnujících jak akademické, tak strukturální otázky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Zkoumány jsou témata, která naše předběžné testy identifikovaly jako zásadní pro spokojenost studentů a která univerzity mohou přímo ovlivnit</a:t>
            </a:r>
            <a:endParaRPr lang="de-DE" sz="1000" dirty="0"/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Individuální zhodnocení studentů ve formě otevřených komentářů dotváří tuto zpětnou vazbu</a:t>
            </a:r>
            <a:endParaRPr lang="de-DE" sz="1000" dirty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b="1" dirty="0" smtClean="0"/>
              <a:t>Preferovaná vysoká škola v případě dalšího studia</a:t>
            </a:r>
            <a:endParaRPr lang="de-DE" sz="1000" dirty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b="1" dirty="0" smtClean="0"/>
              <a:t>Doporučení</a:t>
            </a:r>
            <a:r>
              <a:rPr lang="en-US" sz="1000" b="1" dirty="0" smtClean="0"/>
              <a:t>: </a:t>
            </a:r>
            <a:r>
              <a:rPr lang="cs-CZ" sz="1000" dirty="0" smtClean="0"/>
              <a:t>Doporučili by studenti Vaši vysokou školu ostatním?</a:t>
            </a:r>
            <a:endParaRPr lang="en-US" sz="10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000" b="1" dirty="0"/>
              <a:t>Témata týkající se kariéry: </a:t>
            </a:r>
            <a:r>
              <a:rPr lang="cs-CZ" sz="1000" dirty="0"/>
              <a:t>Práce a kariéra: Jaká očekávání mají studenti od svého prvního zaměstnání v souvislosti s pracovní dobou a platem? </a:t>
            </a:r>
            <a:r>
              <a:rPr lang="cs-CZ" sz="1000" dirty="0">
                <a:sym typeface="Symbol"/>
              </a:rPr>
              <a:t> Komunikace: Jaké formy komunikace studenti využívají, aby se informovali o </a:t>
            </a:r>
            <a:r>
              <a:rPr lang="cs-CZ" sz="1000" dirty="0" smtClean="0">
                <a:sym typeface="Symbol"/>
              </a:rPr>
              <a:t>zaměstnání a kariéře? Jaká média k tomuto účelu nejvíce využívají, a tedy </a:t>
            </a:r>
            <a:r>
              <a:rPr lang="cs-CZ" sz="1000" dirty="0">
                <a:sym typeface="Symbol"/>
              </a:rPr>
              <a:t>na </a:t>
            </a:r>
            <a:r>
              <a:rPr lang="cs-CZ" sz="1000" dirty="0" smtClean="0">
                <a:sym typeface="Symbol"/>
              </a:rPr>
              <a:t>která </a:t>
            </a:r>
            <a:r>
              <a:rPr lang="cs-CZ" sz="1000" dirty="0">
                <a:sym typeface="Symbol"/>
              </a:rPr>
              <a:t>by se měli zaměstnavatelé zaměřit?  </a:t>
            </a:r>
            <a:r>
              <a:rPr lang="cs-CZ" sz="1000" dirty="0"/>
              <a:t>Atraktivita zaměstnavatelů: Kteří zaměstnavatelé jsou </a:t>
            </a:r>
            <a:r>
              <a:rPr lang="cs-CZ" sz="1000" dirty="0" smtClean="0"/>
              <a:t>pro </a:t>
            </a:r>
            <a:r>
              <a:rPr lang="cs-CZ" sz="1000" dirty="0"/>
              <a:t>studenty </a:t>
            </a:r>
            <a:r>
              <a:rPr lang="cs-CZ" sz="1000" dirty="0" smtClean="0"/>
              <a:t>nejvíce atraktivní? </a:t>
            </a:r>
            <a:r>
              <a:rPr lang="cs-CZ" sz="1000" dirty="0"/>
              <a:t>Kteří zaměstnavatelé jsou studentům </a:t>
            </a:r>
            <a:r>
              <a:rPr lang="cs-CZ" sz="1000" dirty="0" smtClean="0"/>
              <a:t>více známí </a:t>
            </a:r>
            <a:r>
              <a:rPr lang="cs-CZ" sz="1000" dirty="0"/>
              <a:t>díky </a:t>
            </a:r>
            <a:r>
              <a:rPr lang="cs-CZ" sz="1000" dirty="0" smtClean="0"/>
              <a:t>svým aktivitám na </a:t>
            </a:r>
            <a:r>
              <a:rPr lang="cs-CZ" sz="1000" dirty="0"/>
              <a:t>vysokých školách?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19" name="Bild 5" descr="Kast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3835" y="6149672"/>
            <a:ext cx="1043670" cy="60295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284159" y="8723541"/>
            <a:ext cx="5392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rgbClr val="FFFFFF"/>
                </a:solidFill>
              </a:rPr>
              <a:t>Je dobré vědět, že:</a:t>
            </a:r>
            <a:endParaRPr lang="cs-CZ" sz="1000" dirty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>
                <a:solidFill>
                  <a:srgbClr val="FFFFFF"/>
                </a:solidFill>
              </a:rPr>
              <a:t>t</a:t>
            </a:r>
            <a:r>
              <a:rPr lang="cs-CZ" sz="1000" dirty="0" smtClean="0">
                <a:solidFill>
                  <a:srgbClr val="FFFFFF"/>
                </a:solidFill>
              </a:rPr>
              <a:t>rendence institut </a:t>
            </a:r>
            <a:r>
              <a:rPr lang="cs-CZ" sz="1000" dirty="0">
                <a:solidFill>
                  <a:srgbClr val="FFFFFF"/>
                </a:solidFill>
              </a:rPr>
              <a:t>nikdy nezveřejňuje zpětnou vazbu týkající se jednotlivých </a:t>
            </a:r>
            <a:r>
              <a:rPr lang="cs-CZ" sz="1000" dirty="0" smtClean="0">
                <a:solidFill>
                  <a:srgbClr val="FFFFFF"/>
                </a:solidFill>
              </a:rPr>
              <a:t>univerzit (např</a:t>
            </a:r>
            <a:r>
              <a:rPr lang="cs-CZ" sz="1000" dirty="0">
                <a:solidFill>
                  <a:srgbClr val="FFFFFF"/>
                </a:solidFill>
              </a:rPr>
              <a:t>. ve formě žebříčku </a:t>
            </a:r>
            <a:r>
              <a:rPr lang="cs-CZ" sz="1000" dirty="0" smtClean="0">
                <a:solidFill>
                  <a:srgbClr val="FFFFFF"/>
                </a:solidFill>
              </a:rPr>
              <a:t>univerzit). Naši partneři </a:t>
            </a:r>
            <a:r>
              <a:rPr lang="cs-CZ" sz="1000" dirty="0">
                <a:solidFill>
                  <a:srgbClr val="FFFFFF"/>
                </a:solidFill>
              </a:rPr>
              <a:t>mohou </a:t>
            </a:r>
            <a:r>
              <a:rPr lang="cs-CZ" sz="1000" dirty="0" smtClean="0">
                <a:solidFill>
                  <a:srgbClr val="FFFFFF"/>
                </a:solidFill>
              </a:rPr>
              <a:t>své </a:t>
            </a:r>
            <a:r>
              <a:rPr lang="cs-CZ" sz="1000" dirty="0">
                <a:solidFill>
                  <a:srgbClr val="FFFFFF"/>
                </a:solidFill>
              </a:rPr>
              <a:t>vlastní výsledky </a:t>
            </a:r>
            <a:r>
              <a:rPr lang="cs-CZ" sz="1000" dirty="0" smtClean="0">
                <a:solidFill>
                  <a:srgbClr val="FFFFFF"/>
                </a:solidFill>
              </a:rPr>
              <a:t>zveřejnit, pokud chtějí. V tomto případě nás však prosím vždy předem kontaktujte.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285123" y="5393215"/>
            <a:ext cx="5886264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cs-CZ" sz="1350" b="1" dirty="0" smtClean="0">
                <a:solidFill>
                  <a:srgbClr val="0091C9"/>
                </a:solidFill>
                <a:cs typeface="Calibri"/>
              </a:rPr>
              <a:t>Praktické výsledky pro Vaši vysokou školu</a:t>
            </a:r>
            <a:endParaRPr lang="de-DE" sz="1350" b="1" dirty="0">
              <a:solidFill>
                <a:srgbClr val="004456"/>
              </a:solidFill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Závěrečné zprávy k bezprostřední interpretaci</a:t>
            </a:r>
            <a:r>
              <a:rPr lang="de-DE" sz="1000" dirty="0" smtClean="0"/>
              <a:t>: </a:t>
            </a:r>
            <a:r>
              <a:rPr lang="cs-CZ" sz="1000" dirty="0" smtClean="0"/>
              <a:t>strukturované, detailní, se srozumitelným popisem a atraktivním designem</a:t>
            </a:r>
            <a:endParaRPr lang="de-DE" sz="1000" dirty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Porovnání odpovědí Vašich studentů s odpověďmi všech účastníků studie v České republice a v Evropě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Anonymní systém porovnání s ostatními vysokými školami ve formě „</a:t>
            </a:r>
            <a:r>
              <a:rPr lang="en-GB" sz="1000" dirty="0" smtClean="0"/>
              <a:t>key </a:t>
            </a:r>
            <a:r>
              <a:rPr lang="en-GB" sz="1000" dirty="0"/>
              <a:t>performance </a:t>
            </a:r>
            <a:r>
              <a:rPr lang="en-GB" sz="1000" dirty="0" smtClean="0"/>
              <a:t>indicators</a:t>
            </a:r>
            <a:r>
              <a:rPr lang="cs-CZ" sz="1000" dirty="0" smtClean="0"/>
              <a:t>“ – klíčových indikátorů výkonu</a:t>
            </a:r>
            <a:r>
              <a:rPr lang="en-GB" sz="1000" dirty="0" smtClean="0"/>
              <a:t>, 5</a:t>
            </a:r>
            <a:r>
              <a:rPr lang="cs-CZ" sz="1000" dirty="0" smtClean="0"/>
              <a:t>ti stupňového srovnávacího systému založeného na konceptu světel semaforu</a:t>
            </a:r>
            <a:r>
              <a:rPr lang="en-GB" sz="1000" dirty="0" smtClean="0"/>
              <a:t> </a:t>
            </a:r>
            <a:endParaRPr lang="cs-CZ" sz="1000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cs-CZ" sz="1000" dirty="0" smtClean="0"/>
              <a:t>Závěrečné zprávy užitečné pro</a:t>
            </a:r>
            <a:r>
              <a:rPr lang="en-GB" sz="1000" dirty="0" smtClean="0"/>
              <a:t>:</a:t>
            </a:r>
            <a:endParaRPr lang="en-GB" sz="1000" dirty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Vaši kontrolu kvality</a:t>
            </a:r>
            <a:r>
              <a:rPr lang="en-GB" sz="1000" dirty="0" smtClean="0"/>
              <a:t>: </a:t>
            </a:r>
            <a:r>
              <a:rPr lang="cs-CZ" sz="1000" dirty="0" smtClean="0"/>
              <a:t>Jak může Vaše škola lépe zajistit, aby byli studenti spokojenější? 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Marketing Vaší vysoké školy</a:t>
            </a:r>
            <a:r>
              <a:rPr lang="en-GB" sz="1000" dirty="0" smtClean="0"/>
              <a:t>: </a:t>
            </a:r>
            <a:r>
              <a:rPr lang="cs-CZ" sz="1000" dirty="0" smtClean="0"/>
              <a:t>Jak si vedete vzhledem ke konkurenci? Jaké jsou Vaše silné stránky? Kdo jsou Vaši konkurenti? </a:t>
            </a:r>
            <a:endParaRPr lang="en-GB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Vaše kariérní služby a spolupráci s firmami: Jaké kariérní očekávání studenti mají a jakým způsobem by chtěli být studenti zaměstnavateli oslovováni? 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Hodnocení aktivit firem a jejich atraktivity na Vaší vysoké škole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374321" y="1633197"/>
            <a:ext cx="573450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350" b="1" dirty="0" smtClean="0">
                <a:solidFill>
                  <a:srgbClr val="0091C9"/>
                </a:solidFill>
                <a:cs typeface="Calibri"/>
              </a:rPr>
              <a:t>Kteří studenti představují cílovou skupinu</a:t>
            </a:r>
            <a:r>
              <a:rPr lang="en-US" sz="1350" b="1" dirty="0" smtClean="0">
                <a:solidFill>
                  <a:srgbClr val="0091C9"/>
                </a:solidFill>
                <a:cs typeface="Calibri"/>
              </a:rPr>
              <a:t>?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Studenti absolvující bakalářský stupeň studia nebo vyšší stupeň. Zajímáme se o studenty všech semestrů, primárně se však zaměřujeme na studenty posledních ročníků, protože studie se zabývá do velké míry kariérními tématy 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Převážně studenti v prezenční formě studia</a:t>
            </a:r>
            <a:endParaRPr lang="en-US" sz="1000" dirty="0" smtClean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Studijní zaměření</a:t>
            </a:r>
            <a:r>
              <a:rPr lang="de-DE" sz="1000" dirty="0" smtClean="0"/>
              <a:t>: </a:t>
            </a:r>
            <a:r>
              <a:rPr lang="cs-CZ" sz="1000" dirty="0" smtClean="0"/>
              <a:t>Studenti </a:t>
            </a:r>
            <a:r>
              <a:rPr lang="cs-CZ" sz="1000" b="1" dirty="0" smtClean="0"/>
              <a:t>všech oborů</a:t>
            </a:r>
            <a:r>
              <a:rPr lang="de-DE" sz="1000" dirty="0" smtClean="0"/>
              <a:t>. </a:t>
            </a:r>
            <a:r>
              <a:rPr lang="cs-CZ" sz="1000" dirty="0" smtClean="0"/>
              <a:t>Pokud chcete ke studii pozvat pouze vybranou skupinu studentů, naším hlavním zaměřením jsou obory ekonomické, IT, technické a přírodní vědy</a:t>
            </a:r>
            <a:endParaRPr lang="de-DE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190172" y="216277"/>
            <a:ext cx="563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cs typeface="Calibri"/>
              </a:rPr>
              <a:t>P</a:t>
            </a:r>
            <a:r>
              <a:rPr lang="cs-CZ" sz="3200" b="1" dirty="0" smtClean="0">
                <a:cs typeface="Calibri"/>
              </a:rPr>
              <a:t>ostup</a:t>
            </a:r>
            <a:r>
              <a:rPr lang="de-DE" sz="3200" b="1" dirty="0" smtClean="0">
                <a:cs typeface="Calibri"/>
              </a:rPr>
              <a:t> </a:t>
            </a:r>
            <a:r>
              <a:rPr lang="cs-CZ" sz="3200" b="1" dirty="0" smtClean="0">
                <a:cs typeface="Calibri"/>
              </a:rPr>
              <a:t>a nástin průběhu šetření</a:t>
            </a:r>
            <a:endParaRPr lang="de-DE" sz="3200" b="1" dirty="0">
              <a:cs typeface="Calibri"/>
            </a:endParaRPr>
          </a:p>
          <a:p>
            <a:r>
              <a:rPr lang="cs-CZ" sz="1600" dirty="0" smtClean="0">
                <a:cs typeface="Calibri"/>
              </a:rPr>
              <a:t>Účast ve studii </a:t>
            </a:r>
            <a:r>
              <a:rPr lang="de-DE" sz="1600" dirty="0" smtClean="0">
                <a:cs typeface="Calibri"/>
              </a:rPr>
              <a:t>trendence Graduate Barometer</a:t>
            </a:r>
          </a:p>
          <a:p>
            <a:endParaRPr lang="de-DE" sz="1600" dirty="0">
              <a:cs typeface="Calibri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097577" y="5078481"/>
            <a:ext cx="504870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solidFill>
                  <a:srgbClr val="0091C9"/>
                </a:solidFill>
                <a:cs typeface="Calibri"/>
              </a:rPr>
              <a:t>V průběhu fáze sběru dat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K dispozici Vám bude prostřednictvím e-mailu či telefonu </a:t>
            </a:r>
            <a:r>
              <a:rPr lang="cs-CZ" sz="1000" dirty="0"/>
              <a:t>r</a:t>
            </a:r>
            <a:r>
              <a:rPr lang="cs-CZ" sz="1000" dirty="0" smtClean="0"/>
              <a:t>odilý mluvčí –</a:t>
            </a:r>
            <a:r>
              <a:rPr lang="cs-CZ" sz="1000" dirty="0"/>
              <a:t> </a:t>
            </a:r>
            <a:r>
              <a:rPr lang="en-US" sz="1000" dirty="0" smtClean="0"/>
              <a:t>university </a:t>
            </a:r>
            <a:r>
              <a:rPr lang="en-US" sz="1000" dirty="0"/>
              <a:t>relations </a:t>
            </a:r>
            <a:r>
              <a:rPr lang="en-US" sz="1000" dirty="0" smtClean="0"/>
              <a:t>manager</a:t>
            </a:r>
            <a:r>
              <a:rPr lang="cs-CZ" sz="1000" dirty="0" smtClean="0"/>
              <a:t> –</a:t>
            </a:r>
            <a:r>
              <a:rPr lang="en-US" sz="1000" dirty="0" smtClean="0"/>
              <a:t> </a:t>
            </a:r>
            <a:r>
              <a:rPr lang="cs-CZ" sz="1000" dirty="0" smtClean="0"/>
              <a:t>pro případ jakýchkoliv otázek či požadavků</a:t>
            </a: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Denní návratnost odpovědí je monitorována prostřednictvím trendence</a:t>
            </a:r>
            <a:r>
              <a:rPr lang="cs-CZ" sz="1000" dirty="0"/>
              <a:t>,</a:t>
            </a:r>
            <a:r>
              <a:rPr lang="cs-CZ" sz="1000" dirty="0" smtClean="0"/>
              <a:t> k dispozici Vám budou průběžné výsledky šetření</a:t>
            </a: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Poskytneme užitečné rady a asistenci pro dosažení úspěšného počtu odpovědí</a:t>
            </a:r>
            <a:endParaRPr lang="en-US" sz="1000" dirty="0"/>
          </a:p>
        </p:txBody>
      </p:sp>
      <p:sp>
        <p:nvSpPr>
          <p:cNvPr id="19" name="Rechteck 18"/>
          <p:cNvSpPr/>
          <p:nvPr/>
        </p:nvSpPr>
        <p:spPr>
          <a:xfrm>
            <a:off x="1374322" y="8525571"/>
            <a:ext cx="5734503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cs-CZ" sz="1350" b="1" dirty="0" smtClean="0">
                <a:solidFill>
                  <a:srgbClr val="0091C9"/>
                </a:solidFill>
                <a:cs typeface="Calibri"/>
              </a:rPr>
              <a:t>Metody, jak kontaktovat studenty </a:t>
            </a:r>
            <a:r>
              <a:rPr lang="de-DE" sz="1350" b="1" dirty="0" smtClean="0">
                <a:solidFill>
                  <a:srgbClr val="0091C9"/>
                </a:solidFill>
                <a:cs typeface="Calibri"/>
              </a:rPr>
              <a:t>– </a:t>
            </a:r>
            <a:r>
              <a:rPr lang="cs-CZ" sz="1350" b="1" dirty="0" smtClean="0">
                <a:solidFill>
                  <a:srgbClr val="0091C9"/>
                </a:solidFill>
                <a:cs typeface="Calibri"/>
              </a:rPr>
              <a:t>naše doporučení</a:t>
            </a:r>
            <a:endParaRPr lang="de-DE" sz="1350" b="1" dirty="0" smtClean="0">
              <a:solidFill>
                <a:srgbClr val="0091C9"/>
              </a:solidFill>
              <a:cs typeface="Calibri"/>
            </a:endParaRPr>
          </a:p>
          <a:p>
            <a:pPr algn="just">
              <a:spcBef>
                <a:spcPts val="200"/>
              </a:spcBef>
            </a:pPr>
            <a:r>
              <a:rPr lang="de-DE" sz="1000" b="1" dirty="0"/>
              <a:t>E-Mail:</a:t>
            </a:r>
            <a:r>
              <a:rPr lang="de-DE" sz="1000" dirty="0"/>
              <a:t> </a:t>
            </a:r>
            <a:r>
              <a:rPr lang="cs-CZ" sz="1000" dirty="0" smtClean="0"/>
              <a:t>Naše zkušenosti ukazují, že nejefektivnější a zároveň nejrychlejší metoda účasti je zaslání E-mailu studentům </a:t>
            </a:r>
          </a:p>
          <a:p>
            <a:pPr algn="just">
              <a:spcBef>
                <a:spcPts val="200"/>
              </a:spcBef>
            </a:pPr>
            <a:r>
              <a:rPr lang="de-DE" sz="1000" dirty="0" smtClean="0">
                <a:sym typeface="Symbol"/>
              </a:rPr>
              <a:t> </a:t>
            </a:r>
            <a:r>
              <a:rPr lang="cs-CZ" sz="1000" dirty="0" smtClean="0">
                <a:sym typeface="Symbol"/>
              </a:rPr>
              <a:t> </a:t>
            </a:r>
            <a:r>
              <a:rPr lang="cs-CZ" sz="1000" dirty="0" smtClean="0"/>
              <a:t>Nejlepší metoda</a:t>
            </a:r>
            <a:r>
              <a:rPr lang="de-DE" sz="1000" dirty="0" smtClean="0"/>
              <a:t>, </a:t>
            </a:r>
            <a:r>
              <a:rPr lang="cs-CZ" sz="1000" dirty="0" smtClean="0"/>
              <a:t>jsou-li dostupné</a:t>
            </a:r>
            <a:r>
              <a:rPr lang="de-DE" sz="1000" dirty="0" smtClean="0"/>
              <a:t> </a:t>
            </a:r>
            <a:r>
              <a:rPr lang="cs-CZ" sz="1000" dirty="0" smtClean="0"/>
              <a:t>e-mailové adresy</a:t>
            </a:r>
            <a:endParaRPr lang="de-DE" sz="1000" dirty="0">
              <a:sym typeface="Symbol"/>
            </a:endParaRPr>
          </a:p>
          <a:p>
            <a:pPr algn="just">
              <a:spcBef>
                <a:spcPts val="200"/>
              </a:spcBef>
            </a:pPr>
            <a:r>
              <a:rPr lang="de-DE" sz="1000" dirty="0" smtClean="0">
                <a:sym typeface="Symbol"/>
              </a:rPr>
              <a:t> </a:t>
            </a:r>
            <a:r>
              <a:rPr lang="cs-CZ" sz="1000" dirty="0" smtClean="0">
                <a:sym typeface="Symbol"/>
              </a:rPr>
              <a:t>Obdržíte všechny vzorové šablony uzpůsobené Vašim technickým </a:t>
            </a:r>
            <a:r>
              <a:rPr lang="cs-CZ" sz="1000" dirty="0" smtClean="0">
                <a:sym typeface="Symbol"/>
              </a:rPr>
              <a:t>požadavkům</a:t>
            </a:r>
            <a:r>
              <a:rPr lang="de-DE" sz="1000" dirty="0" smtClean="0">
                <a:sym typeface="Symbol"/>
              </a:rPr>
              <a:t>,</a:t>
            </a:r>
            <a:r>
              <a:rPr lang="cs-CZ" sz="1000" dirty="0" smtClean="0">
                <a:sym typeface="Symbol"/>
              </a:rPr>
              <a:t> </a:t>
            </a:r>
            <a:r>
              <a:rPr lang="cs-CZ" sz="1000" dirty="0" smtClean="0">
                <a:sym typeface="Symbol"/>
              </a:rPr>
              <a:t>a tak jediné, co je třeba udělat, je zajistit jejich distribuci. Soubory cookies zajistí, že každý student může vyplnit dotazník pouze jedenkrát a zároveň umožní později v dotazníku pokračovat, je-li během jeho vyplňování student vyrušen</a:t>
            </a:r>
            <a:r>
              <a:rPr lang="de-DE" sz="1000" dirty="0" smtClean="0"/>
              <a:t>.</a:t>
            </a:r>
          </a:p>
          <a:p>
            <a:pPr algn="just">
              <a:spcBef>
                <a:spcPts val="200"/>
              </a:spcBef>
            </a:pPr>
            <a:r>
              <a:rPr lang="cs-CZ" sz="1000" b="1" dirty="0" smtClean="0"/>
              <a:t>Jiné metody</a:t>
            </a:r>
            <a:r>
              <a:rPr lang="de-DE" sz="1000" b="1" dirty="0" smtClean="0"/>
              <a:t>: </a:t>
            </a:r>
            <a:r>
              <a:rPr lang="de-DE" sz="1000" dirty="0" smtClean="0"/>
              <a:t>Banner</a:t>
            </a:r>
            <a:r>
              <a:rPr lang="cs-CZ" sz="1000" dirty="0" smtClean="0"/>
              <a:t>y</a:t>
            </a:r>
            <a:r>
              <a:rPr lang="de-DE" sz="1000" dirty="0" smtClean="0"/>
              <a:t> / newsletter</a:t>
            </a:r>
            <a:r>
              <a:rPr lang="cs-CZ" sz="1000" dirty="0" smtClean="0"/>
              <a:t> </a:t>
            </a:r>
            <a:r>
              <a:rPr lang="de-DE" sz="1000" dirty="0" smtClean="0"/>
              <a:t>/ </a:t>
            </a:r>
            <a:r>
              <a:rPr lang="cs-CZ" sz="1000" dirty="0" smtClean="0"/>
              <a:t>zveřejnění pozvánky</a:t>
            </a:r>
            <a:r>
              <a:rPr lang="de-DE" sz="1000" dirty="0" smtClean="0"/>
              <a:t> </a:t>
            </a:r>
            <a:r>
              <a:rPr lang="cs-CZ" sz="1000" dirty="0" smtClean="0"/>
              <a:t>ve Vaší </a:t>
            </a:r>
            <a:r>
              <a:rPr lang="de-DE" sz="1000" dirty="0" smtClean="0"/>
              <a:t>intranet</a:t>
            </a:r>
            <a:r>
              <a:rPr lang="cs-CZ" sz="1000" dirty="0" smtClean="0"/>
              <a:t>ové síti nebo na </a:t>
            </a:r>
            <a:r>
              <a:rPr lang="de-DE" sz="1000" dirty="0" smtClean="0"/>
              <a:t>internet</a:t>
            </a:r>
            <a:r>
              <a:rPr lang="cs-CZ" sz="1000" dirty="0" smtClean="0"/>
              <a:t>ových stránkách</a:t>
            </a:r>
            <a:endParaRPr lang="de-DE" sz="1000" dirty="0"/>
          </a:p>
        </p:txBody>
      </p:sp>
      <p:sp>
        <p:nvSpPr>
          <p:cNvPr id="20" name="Rechteck 19"/>
          <p:cNvSpPr/>
          <p:nvPr/>
        </p:nvSpPr>
        <p:spPr>
          <a:xfrm>
            <a:off x="2097577" y="6214751"/>
            <a:ext cx="504870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solidFill>
                  <a:srgbClr val="0091C9"/>
                </a:solidFill>
                <a:cs typeface="Calibri"/>
              </a:rPr>
              <a:t>Po </a:t>
            </a:r>
            <a:r>
              <a:rPr lang="cs-CZ" sz="1200" b="1" dirty="0">
                <a:solidFill>
                  <a:srgbClr val="0091C9"/>
                </a:solidFill>
                <a:cs typeface="Calibri"/>
              </a:rPr>
              <a:t>skončení fáze sběru </a:t>
            </a:r>
            <a:r>
              <a:rPr lang="cs-CZ" sz="1200" b="1" dirty="0" smtClean="0">
                <a:solidFill>
                  <a:srgbClr val="0091C9"/>
                </a:solidFill>
                <a:cs typeface="Calibri"/>
              </a:rPr>
              <a:t>dat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Po ukončení sběru dat v únoru 2016 začínáme s filtrováním a analýzou obdržených dat. Výsledné zprávy obsahující profil Vašich studentů v porovnání k národním a evropským průměrům budou hotovy na podzim </a:t>
            </a:r>
            <a:r>
              <a:rPr lang="en-US" sz="1000" dirty="0" smtClean="0"/>
              <a:t>2016</a:t>
            </a:r>
            <a:endParaRPr lang="en-US" sz="1000" dirty="0"/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Minimální počet odpovědí pro statisticky relevantní závěrečnou zprávu je 50. V případě získání dostatečného počtu odpovědí si budete moci vybrat závěrečnou zprávu v edici Total (profil Vašich studentů bez ohledu na jejich zaměření), v edici Business (profil Vašich studentů s ekonomickým zaměřením) nebo v edici IT/Engineering/Natural Sciences (profil Vašich studentů se zaměřením na tyto obory) </a:t>
            </a:r>
            <a:r>
              <a:rPr lang="en-US" sz="1000" dirty="0" smtClean="0"/>
              <a:t>–</a:t>
            </a:r>
            <a:r>
              <a:rPr lang="cs-CZ" sz="1000" dirty="0" smtClean="0"/>
              <a:t> všechny v porovnání k národním a evropským průměrům</a:t>
            </a:r>
            <a:r>
              <a:rPr lang="cs-CZ" sz="1000" dirty="0"/>
              <a:t>.</a:t>
            </a:r>
            <a:endParaRPr lang="cs-CZ" sz="1000" dirty="0" smtClean="0"/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Tyto závěrečné zprávy obdržíte zcela bezplatně. V případě zájmu Vám rádi pomůžeme s interpretací dat v nich obsažených.</a:t>
            </a:r>
            <a:endParaRPr lang="en-US" sz="1000" dirty="0"/>
          </a:p>
        </p:txBody>
      </p:sp>
      <p:sp>
        <p:nvSpPr>
          <p:cNvPr id="26" name="Rechteck 25"/>
          <p:cNvSpPr/>
          <p:nvPr/>
        </p:nvSpPr>
        <p:spPr>
          <a:xfrm>
            <a:off x="2065058" y="2801290"/>
            <a:ext cx="504870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solidFill>
                  <a:srgbClr val="0091C9"/>
                </a:solidFill>
                <a:cs typeface="Calibri"/>
              </a:rPr>
              <a:t>Příprava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Dotazník je přístupný online od začátku října 2015 do začátku února 2016</a:t>
            </a:r>
            <a:endParaRPr lang="de-DE" sz="1000" dirty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Pro účast na studii je třeba pouze pozvat studenty k účasti a následně zrealizovat jedno připomenutí pozvánky 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Několik týdnů je obecně dostatek času pro obdržení podstatného množství odpovědí, které Vám umožní získat relevantní výsledky s malou námahou během krátkého časového úseku 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Poskytneme Vám všechny potřebné materiály k účasti (vzorový text pro e-mail, bannery, aktivní odkaz). Samozřejmě vše bezplatně. 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Před Vaším zapojením do studie s Vámi naplánujeme následující</a:t>
            </a:r>
            <a:r>
              <a:rPr lang="de-DE" sz="1000" dirty="0" smtClean="0"/>
              <a:t>:</a:t>
            </a:r>
            <a:endParaRPr lang="de-DE" sz="1000" dirty="0"/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Nejefektivnější metody, jak přizvat k účasti Vaše studenty</a:t>
            </a:r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Nejlepší čas, kdy poslat pozvánku </a:t>
            </a:r>
            <a:r>
              <a:rPr lang="de-DE" sz="1000" dirty="0" smtClean="0"/>
              <a:t>(</a:t>
            </a:r>
            <a:r>
              <a:rPr lang="cs-CZ" sz="1000" dirty="0" smtClean="0"/>
              <a:t>abychom se vyhnuli případné kolizi s jinými důležitými akcemi nebo evaluacemi na Vaší vysoké škole)</a:t>
            </a:r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cs-CZ" sz="1000" dirty="0" smtClean="0"/>
              <a:t>Kolik studentů ke studii pozvat</a:t>
            </a:r>
            <a:endParaRPr lang="de-DE" sz="1000" dirty="0"/>
          </a:p>
          <a:p>
            <a:pPr marL="355600" indent="-171450" algn="just">
              <a:buFont typeface="Calibri" panose="020F0502020204030204" pitchFamily="34" charset="0"/>
              <a:buChar char="»"/>
            </a:pPr>
            <a:endParaRPr lang="de-DE" sz="1000" dirty="0" smtClean="0"/>
          </a:p>
          <a:p>
            <a:pPr marL="355600" indent="-171450" algn="just">
              <a:buFont typeface="Calibri" panose="020F0502020204030204" pitchFamily="34" charset="0"/>
              <a:buChar char="»"/>
            </a:pPr>
            <a:endParaRPr lang="de-DE" sz="10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1499084" y="5020757"/>
            <a:ext cx="504000" cy="504000"/>
            <a:chOff x="1336528" y="5499155"/>
            <a:chExt cx="600292" cy="600292"/>
          </a:xfrm>
        </p:grpSpPr>
        <p:pic>
          <p:nvPicPr>
            <p:cNvPr id="17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600292" cy="600292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1445766" y="558912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2.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499084" y="6136423"/>
            <a:ext cx="504000" cy="504000"/>
            <a:chOff x="1336528" y="6638584"/>
            <a:chExt cx="600292" cy="600292"/>
          </a:xfrm>
        </p:grpSpPr>
        <p:pic>
          <p:nvPicPr>
            <p:cNvPr id="21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6638584"/>
              <a:ext cx="600292" cy="600292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1460892" y="670868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3.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561058" y="2858839"/>
            <a:ext cx="504000" cy="504000"/>
            <a:chOff x="1336528" y="5499155"/>
            <a:chExt cx="600292" cy="600292"/>
          </a:xfrm>
        </p:grpSpPr>
        <p:pic>
          <p:nvPicPr>
            <p:cNvPr id="23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600292" cy="600292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1445766" y="5589124"/>
              <a:ext cx="431877" cy="43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1.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Office PowerPoint</Application>
  <PresentationFormat>Benutzerdefiniert</PresentationFormat>
  <Paragraphs>102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Office-Design</vt:lpstr>
      <vt:lpstr>1_Office-Design</vt:lpstr>
      <vt:lpstr>2_Office-Design</vt:lpstr>
      <vt:lpstr>3_Office-Design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</dc:creator>
  <cp:lastModifiedBy>Katerina Engelova</cp:lastModifiedBy>
  <cp:revision>221</cp:revision>
  <cp:lastPrinted>2015-09-24T16:14:49Z</cp:lastPrinted>
  <dcterms:created xsi:type="dcterms:W3CDTF">2014-04-16T09:16:00Z</dcterms:created>
  <dcterms:modified xsi:type="dcterms:W3CDTF">2015-10-08T12:44:59Z</dcterms:modified>
</cp:coreProperties>
</file>