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28" r:id="rId26"/>
    <p:sldId id="327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2" autoAdjust="0"/>
  </p:normalViewPr>
  <p:slideViewPr>
    <p:cSldViewPr>
      <p:cViewPr varScale="1">
        <p:scale>
          <a:sx n="126" d="100"/>
          <a:sy n="126" d="100"/>
        </p:scale>
        <p:origin x="11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4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922" y="241858"/>
            <a:ext cx="7586154" cy="101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4087" y="1461808"/>
            <a:ext cx="7475824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838200"/>
            <a:ext cx="7775970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22350" algn="r">
              <a:lnSpc>
                <a:spcPct val="100000"/>
              </a:lnSpc>
              <a:spcBef>
                <a:spcPts val="105"/>
              </a:spcBef>
            </a:pPr>
            <a:r>
              <a:rPr sz="4400" spc="375" dirty="0"/>
              <a:t>Sl</a:t>
            </a:r>
            <a:r>
              <a:rPr sz="4400" spc="525" dirty="0"/>
              <a:t>a</a:t>
            </a:r>
            <a:r>
              <a:rPr sz="4400" spc="400" dirty="0"/>
              <a:t>v</a:t>
            </a:r>
            <a:r>
              <a:rPr sz="4400" spc="375" dirty="0"/>
              <a:t>no</a:t>
            </a:r>
            <a:r>
              <a:rPr sz="4400" spc="275" dirty="0"/>
              <a:t>s</a:t>
            </a:r>
            <a:r>
              <a:rPr sz="4400" spc="605" dirty="0"/>
              <a:t>t</a:t>
            </a:r>
            <a:r>
              <a:rPr sz="4400" spc="395" dirty="0"/>
              <a:t>ní  </a:t>
            </a:r>
            <a:r>
              <a:rPr sz="4400" spc="400" dirty="0"/>
              <a:t>v</a:t>
            </a:r>
            <a:r>
              <a:rPr sz="4400" spc="415" dirty="0"/>
              <a:t>y</a:t>
            </a:r>
            <a:r>
              <a:rPr sz="4400" spc="400" dirty="0"/>
              <a:t>hl</a:t>
            </a:r>
            <a:r>
              <a:rPr sz="4400" spc="509" dirty="0"/>
              <a:t>á</a:t>
            </a:r>
            <a:r>
              <a:rPr sz="4400" spc="440" dirty="0"/>
              <a:t>š</a:t>
            </a:r>
            <a:r>
              <a:rPr sz="4400" spc="355" dirty="0"/>
              <a:t>e</a:t>
            </a:r>
            <a:r>
              <a:rPr sz="4400" spc="395" dirty="0"/>
              <a:t>ní  </a:t>
            </a:r>
            <a:r>
              <a:rPr sz="4400" spc="355" dirty="0" err="1"/>
              <a:t>a</a:t>
            </a:r>
            <a:r>
              <a:rPr sz="4400" spc="405" dirty="0" err="1"/>
              <a:t>ka</a:t>
            </a:r>
            <a:r>
              <a:rPr sz="4400" spc="425" dirty="0" err="1"/>
              <a:t>dem</a:t>
            </a:r>
            <a:r>
              <a:rPr sz="4400" spc="650" dirty="0" err="1"/>
              <a:t>i</a:t>
            </a:r>
            <a:r>
              <a:rPr sz="4400" spc="470" dirty="0" err="1"/>
              <a:t>c</a:t>
            </a:r>
            <a:r>
              <a:rPr sz="4400" spc="440" dirty="0" err="1"/>
              <a:t>k</a:t>
            </a:r>
            <a:r>
              <a:rPr sz="4400" spc="425" dirty="0" err="1"/>
              <a:t>ý</a:t>
            </a:r>
            <a:r>
              <a:rPr sz="4400" spc="470" dirty="0" err="1"/>
              <a:t>c</a:t>
            </a:r>
            <a:r>
              <a:rPr sz="4400" spc="210" dirty="0" err="1"/>
              <a:t>h</a:t>
            </a:r>
            <a:r>
              <a:rPr sz="4400" spc="210" dirty="0"/>
              <a:t>  </a:t>
            </a:r>
            <a:r>
              <a:rPr sz="4400" spc="440" dirty="0" err="1" smtClean="0"/>
              <a:t>s</a:t>
            </a:r>
            <a:r>
              <a:rPr sz="4400" spc="450" dirty="0" err="1" smtClean="0"/>
              <a:t>po</a:t>
            </a:r>
            <a:r>
              <a:rPr sz="4400" spc="300" dirty="0" err="1" smtClean="0"/>
              <a:t>r</a:t>
            </a:r>
            <a:r>
              <a:rPr sz="4400" spc="605" dirty="0" err="1" smtClean="0"/>
              <a:t>t</a:t>
            </a:r>
            <a:r>
              <a:rPr sz="4400" spc="330" dirty="0" err="1" smtClean="0"/>
              <a:t>o</a:t>
            </a:r>
            <a:r>
              <a:rPr sz="4400" spc="300" dirty="0" err="1" smtClean="0"/>
              <a:t>vců</a:t>
            </a:r>
            <a:r>
              <a:rPr lang="cs-CZ" sz="4400" spc="300" dirty="0" smtClean="0"/>
              <a:t> a fotosoutěže Sport na VUT pro </a:t>
            </a:r>
            <a:r>
              <a:rPr sz="4400" spc="415" dirty="0" err="1" smtClean="0"/>
              <a:t>rok</a:t>
            </a:r>
            <a:r>
              <a:rPr sz="4400" spc="5" dirty="0" smtClean="0"/>
              <a:t> </a:t>
            </a:r>
            <a:r>
              <a:rPr sz="4400" spc="185" dirty="0" smtClean="0"/>
              <a:t>201</a:t>
            </a:r>
            <a:r>
              <a:rPr lang="cs-CZ" sz="4400" spc="185" dirty="0" smtClean="0"/>
              <a:t>7</a:t>
            </a:r>
            <a:endParaRPr sz="4400" dirty="0"/>
          </a:p>
        </p:txBody>
      </p:sp>
      <p:sp>
        <p:nvSpPr>
          <p:cNvPr id="9" name="object 9"/>
          <p:cNvSpPr/>
          <p:nvPr/>
        </p:nvSpPr>
        <p:spPr>
          <a:xfrm>
            <a:off x="7008329" y="5921476"/>
            <a:ext cx="1452092" cy="498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16" y="678472"/>
            <a:ext cx="3706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3200" spc="275" dirty="0" smtClean="0"/>
              <a:t>Petr Horvát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4087" y="1295400"/>
            <a:ext cx="7547913" cy="5291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 err="1">
                <a:latin typeface="Calibri"/>
                <a:cs typeface="Calibri"/>
              </a:rPr>
              <a:t>Fakulta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lang="cs-CZ" sz="1800" b="1" spc="175" dirty="0" smtClean="0">
                <a:latin typeface="Calibri"/>
                <a:cs typeface="Calibri"/>
              </a:rPr>
              <a:t>chemická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60" dirty="0">
                <a:latin typeface="Calibri"/>
                <a:cs typeface="Calibri"/>
              </a:rPr>
              <a:t>sport</a:t>
            </a:r>
            <a:r>
              <a:rPr sz="1800" b="1" spc="160" dirty="0" smtClean="0">
                <a:latin typeface="Calibri"/>
                <a:cs typeface="Calibri"/>
              </a:rPr>
              <a:t>:</a:t>
            </a:r>
            <a:r>
              <a:rPr lang="cs-CZ" b="1" spc="160" dirty="0">
                <a:cs typeface="Calibri"/>
              </a:rPr>
              <a:t> </a:t>
            </a:r>
            <a:r>
              <a:rPr lang="cs-CZ" spc="160" dirty="0">
                <a:cs typeface="Calibri"/>
              </a:rPr>
              <a:t>lyžařský orientační běh, plavání, orientační běh, běh na lyžích</a:t>
            </a:r>
            <a:endParaRPr lang="cs-CZ" sz="1800" spc="6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175" dirty="0" err="1" smtClean="0">
                <a:latin typeface="Calibri"/>
                <a:cs typeface="Calibri"/>
              </a:rPr>
              <a:t>sportovní</a:t>
            </a:r>
            <a:r>
              <a:rPr sz="1800" b="1" spc="175" dirty="0" smtClean="0">
                <a:latin typeface="Calibri"/>
                <a:cs typeface="Calibri"/>
              </a:rPr>
              <a:t> </a:t>
            </a:r>
            <a:r>
              <a:rPr sz="1800" b="1" spc="155" dirty="0" err="1">
                <a:latin typeface="Calibri"/>
                <a:cs typeface="Calibri"/>
              </a:rPr>
              <a:t>klub</a:t>
            </a:r>
            <a:r>
              <a:rPr sz="1800" b="1" spc="155" dirty="0" smtClean="0">
                <a:latin typeface="Calibri"/>
                <a:cs typeface="Calibri"/>
              </a:rPr>
              <a:t>:</a:t>
            </a:r>
            <a:r>
              <a:rPr lang="cs-CZ" b="1" spc="155" dirty="0">
                <a:cs typeface="Calibri"/>
              </a:rPr>
              <a:t> </a:t>
            </a:r>
            <a:r>
              <a:rPr lang="cs-CZ" spc="155" dirty="0">
                <a:cs typeface="Calibri"/>
              </a:rPr>
              <a:t>SK Severka Šumperk, Plavecký klub Zábřeh, </a:t>
            </a:r>
            <a:r>
              <a:rPr lang="cs-CZ" spc="155" dirty="0" err="1">
                <a:cs typeface="Calibri"/>
              </a:rPr>
              <a:t>Magnus</a:t>
            </a:r>
            <a:r>
              <a:rPr lang="cs-CZ" spc="155" dirty="0">
                <a:cs typeface="Calibri"/>
              </a:rPr>
              <a:t> </a:t>
            </a:r>
            <a:r>
              <a:rPr lang="cs-CZ" spc="155" dirty="0" err="1">
                <a:cs typeface="Calibri"/>
              </a:rPr>
              <a:t>Orienteering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80" dirty="0">
                <a:latin typeface="Calibri"/>
                <a:cs typeface="Calibri"/>
              </a:rPr>
              <a:t>nejlepší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výsledky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60" dirty="0">
                <a:latin typeface="Calibri"/>
                <a:cs typeface="Calibri"/>
              </a:rPr>
              <a:t>za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175" dirty="0" err="1">
                <a:latin typeface="Calibri"/>
                <a:cs typeface="Calibri"/>
              </a:rPr>
              <a:t>rok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75" dirty="0" smtClean="0">
                <a:latin typeface="Calibri"/>
                <a:cs typeface="Calibri"/>
              </a:rPr>
              <a:t>201</a:t>
            </a:r>
            <a:r>
              <a:rPr lang="cs-CZ" sz="1800" b="1" spc="75" dirty="0" smtClean="0">
                <a:latin typeface="Calibri"/>
                <a:cs typeface="Calibri"/>
              </a:rPr>
              <a:t>7</a:t>
            </a:r>
            <a:r>
              <a:rPr sz="1800" b="1" spc="75" dirty="0" smtClean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České akademické hry plavání 2. místo ve štafetě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Akademické mistrovství České republiky v běhu na lyžích 3. místo na 10km volným stylem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světa v lyžařském orientačním běhu 5. místo ve štafetě, 16. místo na klasické trati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Evropy v lyžařském orientačním běhu 6. místo ve štafetě a 19. místo ve sprintu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v lyžařském orientačním běhu 1., 2., 3.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Český pohár v lyžařském orientačním běhu celkově 2. místo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Velká cena Slovenska v plavání 7x 3.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Letní mistrovství Polska </a:t>
            </a:r>
            <a:r>
              <a:rPr lang="cs-CZ" dirty="0" err="1"/>
              <a:t>masters</a:t>
            </a:r>
            <a:r>
              <a:rPr lang="cs-CZ" dirty="0"/>
              <a:t> do 24 let 3x 1. místo, 2x 2. místo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s-CZ" spc="325" dirty="0" smtClean="0"/>
              <a:t>Dita Hořínková </a:t>
            </a:r>
            <a:r>
              <a:rPr spc="925" dirty="0" smtClean="0"/>
              <a:t>–</a:t>
            </a:r>
            <a:r>
              <a:rPr spc="75" dirty="0" smtClean="0"/>
              <a:t> </a:t>
            </a:r>
            <a:r>
              <a:rPr spc="175" dirty="0"/>
              <a:t>6.</a:t>
            </a:r>
            <a:r>
              <a:rPr spc="75" dirty="0"/>
              <a:t> </a:t>
            </a:r>
            <a:r>
              <a:rPr spc="409" dirty="0"/>
              <a:t>místo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10" dirty="0"/>
              <a:t>b</a:t>
            </a:r>
            <a:r>
              <a:rPr lang="cs-CZ" sz="2800" b="0" spc="210" dirty="0" smtClean="0">
                <a:latin typeface="Calibri"/>
                <a:cs typeface="Calibri"/>
              </a:rPr>
              <a:t>iatlon, letní biatlon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122" name="Picture 2" descr="C:\Users\pisova\Desktop\Terka CESA\Sportovní reprezentace\Sportovec roku 2017\vyhlášení 6.12.2017\sportovci VUT Foto\6. Hořínková, auto fotozbranek.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72338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16" y="678472"/>
            <a:ext cx="4594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3200" spc="290" dirty="0" smtClean="0"/>
              <a:t>Dita Hořínková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4086" y="1461808"/>
            <a:ext cx="7243113" cy="4737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 err="1">
                <a:latin typeface="Calibri"/>
                <a:cs typeface="Calibri"/>
              </a:rPr>
              <a:t>Fakulta</a:t>
            </a:r>
            <a:r>
              <a:rPr sz="1800" b="1" spc="175" dirty="0">
                <a:latin typeface="Calibri"/>
                <a:cs typeface="Calibri"/>
              </a:rPr>
              <a:t> </a:t>
            </a:r>
            <a:r>
              <a:rPr lang="cs-CZ" sz="1800" b="1" spc="180" dirty="0" smtClean="0">
                <a:latin typeface="Calibri"/>
                <a:cs typeface="Calibri"/>
              </a:rPr>
              <a:t>stavební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60" dirty="0">
                <a:latin typeface="Calibri"/>
                <a:cs typeface="Calibri"/>
              </a:rPr>
              <a:t>sport: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lang="cs-CZ" sz="1800" spc="140" dirty="0" smtClean="0">
                <a:latin typeface="Calibri"/>
                <a:cs typeface="Calibri"/>
              </a:rPr>
              <a:t>biatlon, letní biatlon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175" dirty="0">
                <a:latin typeface="Calibri"/>
                <a:cs typeface="Calibri"/>
              </a:rPr>
              <a:t>sportovní </a:t>
            </a:r>
            <a:r>
              <a:rPr sz="1800" b="1" spc="155" dirty="0">
                <a:latin typeface="Calibri"/>
                <a:cs typeface="Calibri"/>
              </a:rPr>
              <a:t>klub: </a:t>
            </a:r>
            <a:r>
              <a:rPr lang="cs-CZ" sz="1800" spc="130" dirty="0" smtClean="0">
                <a:latin typeface="Calibri"/>
                <a:cs typeface="Calibri"/>
              </a:rPr>
              <a:t>KB Střelka </a:t>
            </a:r>
            <a:r>
              <a:rPr sz="1800" spc="100" dirty="0" smtClean="0">
                <a:latin typeface="Calibri"/>
                <a:cs typeface="Calibri"/>
              </a:rPr>
              <a:t>Brno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80" dirty="0">
                <a:latin typeface="Calibri"/>
                <a:cs typeface="Calibri"/>
              </a:rPr>
              <a:t>nejlepší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výsledky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60" dirty="0">
                <a:latin typeface="Calibri"/>
                <a:cs typeface="Calibri"/>
              </a:rPr>
              <a:t>za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175" dirty="0" err="1">
                <a:latin typeface="Calibri"/>
                <a:cs typeface="Calibri"/>
              </a:rPr>
              <a:t>rok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75" dirty="0" smtClean="0">
                <a:latin typeface="Calibri"/>
                <a:cs typeface="Calibri"/>
              </a:rPr>
              <a:t>201</a:t>
            </a:r>
            <a:r>
              <a:rPr lang="cs-CZ" sz="1800" b="1" spc="75" dirty="0" smtClean="0">
                <a:latin typeface="Calibri"/>
                <a:cs typeface="Calibri"/>
              </a:rPr>
              <a:t>7</a:t>
            </a:r>
            <a:r>
              <a:rPr sz="1800" b="1" spc="75" dirty="0" smtClean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Akademické mistrovství České republiky v biatlonu 3. místo ve sprintu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Akademické mistrovství České republiky v letním biatlonu 1. místo v hromadném závodě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v biatlonu 2x 2. místo ve štafetě a stíhacím závodě, 3. místo ve sprintu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v letním biatlonu 1. místo v </a:t>
            </a:r>
            <a:r>
              <a:rPr lang="cs-CZ" dirty="0" err="1"/>
              <a:t>supersprintu</a:t>
            </a:r>
            <a:r>
              <a:rPr lang="cs-CZ" dirty="0"/>
              <a:t>, 2. místo ve sprintu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Německa 3. místo v hromadném závodě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Český pohár v biatlonu 2x 2. místo ve sprintu a vytrvalostním závodě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Český pohár v letním biatlonu 2x 1. místo ve stíhací štafetě a hromadném závodě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s-CZ" spc="330" dirty="0" smtClean="0"/>
              <a:t>Jan Hrstka</a:t>
            </a:r>
            <a:r>
              <a:rPr spc="50" dirty="0" smtClean="0"/>
              <a:t> </a:t>
            </a:r>
            <a:r>
              <a:rPr spc="925" dirty="0"/>
              <a:t>–</a:t>
            </a:r>
            <a:r>
              <a:rPr spc="50" dirty="0"/>
              <a:t> </a:t>
            </a:r>
            <a:r>
              <a:rPr spc="110" dirty="0"/>
              <a:t>5.</a:t>
            </a:r>
            <a:r>
              <a:rPr spc="55" dirty="0"/>
              <a:t> </a:t>
            </a:r>
            <a:r>
              <a:rPr spc="409" dirty="0"/>
              <a:t>místo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75" dirty="0" smtClean="0">
                <a:latin typeface="Calibri"/>
                <a:cs typeface="Calibri"/>
              </a:rPr>
              <a:t>veslování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146" name="Picture 2" descr="C:\Users\pisova\Desktop\Terka CESA\Sportovní reprezentace\Sportovec roku 2017\vyhlášení 6.12.2017\sportovci VUT Foto\5. Hrst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086600" cy="46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16" y="678472"/>
            <a:ext cx="30473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3200" spc="290" dirty="0" smtClean="0"/>
              <a:t>Jan Hrstka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3859" y="1461808"/>
            <a:ext cx="5262141" cy="335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 err="1">
                <a:latin typeface="Calibri"/>
                <a:cs typeface="Calibri"/>
              </a:rPr>
              <a:t>Fakulta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lang="cs-CZ" sz="1800" b="1" spc="175" dirty="0" smtClean="0">
                <a:latin typeface="Calibri"/>
                <a:cs typeface="Calibri"/>
              </a:rPr>
              <a:t>informačních technologií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60" dirty="0">
                <a:latin typeface="Calibri"/>
                <a:cs typeface="Calibri"/>
              </a:rPr>
              <a:t>sport: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lang="cs-CZ" sz="1800" spc="190" dirty="0" smtClean="0">
                <a:latin typeface="Calibri"/>
                <a:cs typeface="Calibri"/>
              </a:rPr>
              <a:t>veslování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175" dirty="0">
                <a:latin typeface="Calibri"/>
                <a:cs typeface="Calibri"/>
              </a:rPr>
              <a:t>sportovní </a:t>
            </a:r>
            <a:r>
              <a:rPr sz="1800" b="1" spc="155" dirty="0">
                <a:latin typeface="Calibri"/>
                <a:cs typeface="Calibri"/>
              </a:rPr>
              <a:t>klub: </a:t>
            </a:r>
            <a:r>
              <a:rPr lang="cs-CZ" sz="1800" spc="25" dirty="0" smtClean="0">
                <a:latin typeface="Calibri"/>
                <a:cs typeface="Calibri"/>
              </a:rPr>
              <a:t>Lodní sporty Brno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80" dirty="0">
                <a:latin typeface="Calibri"/>
                <a:cs typeface="Calibri"/>
              </a:rPr>
              <a:t>nejlepší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výsledky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60" dirty="0">
                <a:latin typeface="Calibri"/>
                <a:cs typeface="Calibri"/>
              </a:rPr>
              <a:t>za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175" dirty="0" err="1">
                <a:latin typeface="Calibri"/>
                <a:cs typeface="Calibri"/>
              </a:rPr>
              <a:t>rok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75" dirty="0" smtClean="0">
                <a:latin typeface="Calibri"/>
                <a:cs typeface="Calibri"/>
              </a:rPr>
              <a:t>201</a:t>
            </a:r>
            <a:r>
              <a:rPr lang="cs-CZ" sz="1800" b="1" spc="75" dirty="0" smtClean="0">
                <a:latin typeface="Calibri"/>
                <a:cs typeface="Calibri"/>
              </a:rPr>
              <a:t>7</a:t>
            </a:r>
            <a:r>
              <a:rPr sz="1800" b="1" spc="75" dirty="0" smtClean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Akademické mistrovství Evropy v Srbsku 2. místo ve dvojskifu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Akademické mistrovství České republiky 1. místo ve dvojskifu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oblasti Morava 2x 2. místo ve dvojskifu a osmy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s-CZ" spc="375" dirty="0" smtClean="0"/>
              <a:t>Marcela Pírková </a:t>
            </a:r>
            <a:r>
              <a:rPr spc="925" dirty="0" smtClean="0"/>
              <a:t>–</a:t>
            </a:r>
            <a:r>
              <a:rPr spc="75" dirty="0" smtClean="0"/>
              <a:t> </a:t>
            </a:r>
            <a:r>
              <a:rPr spc="175" dirty="0"/>
              <a:t>4.</a:t>
            </a:r>
            <a:r>
              <a:rPr spc="65" dirty="0"/>
              <a:t> </a:t>
            </a:r>
            <a:r>
              <a:rPr spc="409" dirty="0"/>
              <a:t>místo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165" dirty="0" smtClean="0">
                <a:latin typeface="Calibri"/>
                <a:cs typeface="Calibri"/>
              </a:rPr>
              <a:t>atletika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170" name="Picture 2" descr="C:\Users\pisova\Desktop\Terka CESA\Sportovní reprezentace\Sportovec roku 2017\vyhlášení 6.12.2017\sportovci VUT Foto\4. Pírkov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476690" cy="49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16" y="678472"/>
            <a:ext cx="39662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3200" spc="330" dirty="0" smtClean="0"/>
              <a:t>Marcela Pírková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3859" y="1461808"/>
            <a:ext cx="5871741" cy="335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 err="1">
                <a:latin typeface="Calibri"/>
                <a:cs typeface="Calibri"/>
              </a:rPr>
              <a:t>Fakulta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lang="cs-CZ" sz="1800" b="1" spc="200" dirty="0" smtClean="0">
                <a:latin typeface="Calibri"/>
                <a:cs typeface="Calibri"/>
              </a:rPr>
              <a:t>strojního inženýrství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60" dirty="0">
                <a:latin typeface="Calibri"/>
                <a:cs typeface="Calibri"/>
              </a:rPr>
              <a:t>sport: </a:t>
            </a:r>
            <a:r>
              <a:rPr lang="cs-CZ" sz="1800" spc="114" dirty="0" smtClean="0">
                <a:latin typeface="Calibri"/>
                <a:cs typeface="Calibri"/>
              </a:rPr>
              <a:t>atletika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175" dirty="0">
                <a:latin typeface="Calibri"/>
                <a:cs typeface="Calibri"/>
              </a:rPr>
              <a:t>sportovní </a:t>
            </a:r>
            <a:r>
              <a:rPr sz="1800" b="1" spc="155" dirty="0">
                <a:latin typeface="Calibri"/>
                <a:cs typeface="Calibri"/>
              </a:rPr>
              <a:t>klub: </a:t>
            </a:r>
            <a:r>
              <a:rPr lang="cs-CZ" sz="1800" spc="90" dirty="0" smtClean="0">
                <a:latin typeface="Calibri"/>
                <a:cs typeface="Calibri"/>
              </a:rPr>
              <a:t>AK Olymp </a:t>
            </a:r>
            <a:r>
              <a:rPr sz="1800" spc="100" dirty="0" smtClean="0">
                <a:latin typeface="Calibri"/>
                <a:cs typeface="Calibri"/>
              </a:rPr>
              <a:t>Brno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80" dirty="0">
                <a:latin typeface="Calibri"/>
                <a:cs typeface="Calibri"/>
              </a:rPr>
              <a:t>nejlepší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výsledky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60" dirty="0">
                <a:latin typeface="Calibri"/>
                <a:cs typeface="Calibri"/>
              </a:rPr>
              <a:t>za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175" dirty="0" err="1">
                <a:latin typeface="Calibri"/>
                <a:cs typeface="Calibri"/>
              </a:rPr>
              <a:t>rok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75" dirty="0" smtClean="0">
                <a:latin typeface="Calibri"/>
                <a:cs typeface="Calibri"/>
              </a:rPr>
              <a:t>201</a:t>
            </a:r>
            <a:r>
              <a:rPr lang="cs-CZ" sz="1800" b="1" spc="75" dirty="0" smtClean="0">
                <a:latin typeface="Calibri"/>
                <a:cs typeface="Calibri"/>
              </a:rPr>
              <a:t>7</a:t>
            </a:r>
            <a:r>
              <a:rPr sz="1800" b="1" spc="75" dirty="0" smtClean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Akademické mistrovství České republiky 2x 1. místo na 60m a na 400m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Letní světová univerziáda 13. místo na 200m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Evropy do 23 let 8. místo ve štafetě a 10. místo na 200m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1. místo na 100m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s-CZ" spc="440" dirty="0" smtClean="0"/>
              <a:t>Marek Smejkal</a:t>
            </a:r>
            <a:r>
              <a:rPr spc="65" dirty="0" smtClean="0"/>
              <a:t> </a:t>
            </a:r>
            <a:r>
              <a:rPr spc="925" dirty="0"/>
              <a:t>–</a:t>
            </a:r>
            <a:r>
              <a:rPr spc="60" dirty="0"/>
              <a:t> </a:t>
            </a:r>
            <a:r>
              <a:rPr spc="90" dirty="0"/>
              <a:t>3.</a:t>
            </a:r>
            <a:r>
              <a:rPr spc="65" dirty="0"/>
              <a:t> </a:t>
            </a:r>
            <a:r>
              <a:rPr spc="409" dirty="0"/>
              <a:t>místo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50" dirty="0" smtClean="0">
                <a:latin typeface="Calibri"/>
                <a:cs typeface="Calibri"/>
              </a:rPr>
              <a:t>minigolf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8194" name="Picture 2" descr="C:\Users\pisova\Desktop\Terka CESA\Sportovní reprezentace\Sportovec roku 2017\vyhlášení 6.12.2017\sportovci VUT Foto\3. Smejk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553200" cy="43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16" y="678472"/>
            <a:ext cx="330716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3200" spc="390" dirty="0" smtClean="0"/>
              <a:t>Marek Smejkal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4087" y="1461808"/>
            <a:ext cx="661479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 err="1">
                <a:latin typeface="Calibri"/>
                <a:cs typeface="Calibri"/>
              </a:rPr>
              <a:t>Fakulta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lang="cs-CZ" sz="1800" b="1" spc="165" dirty="0" smtClean="0">
                <a:latin typeface="Calibri"/>
                <a:cs typeface="Calibri"/>
              </a:rPr>
              <a:t>stavební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60" dirty="0">
                <a:latin typeface="Calibri"/>
                <a:cs typeface="Calibri"/>
              </a:rPr>
              <a:t>sport: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lang="cs-CZ" sz="1800" spc="175" dirty="0" smtClean="0">
                <a:latin typeface="Calibri"/>
                <a:cs typeface="Calibri"/>
              </a:rPr>
              <a:t>minigolf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175" dirty="0">
                <a:latin typeface="Calibri"/>
                <a:cs typeface="Calibri"/>
              </a:rPr>
              <a:t>sportovní </a:t>
            </a:r>
            <a:r>
              <a:rPr sz="1800" b="1" spc="155" dirty="0">
                <a:latin typeface="Calibri"/>
                <a:cs typeface="Calibri"/>
              </a:rPr>
              <a:t>klub: </a:t>
            </a:r>
            <a:r>
              <a:rPr lang="cs-CZ" dirty="0"/>
              <a:t>MGC Olomouc/ </a:t>
            </a:r>
            <a:r>
              <a:rPr lang="cs-CZ" dirty="0" smtClean="0"/>
              <a:t>BGS </a:t>
            </a:r>
            <a:r>
              <a:rPr lang="cs-CZ" dirty="0" err="1"/>
              <a:t>Hardenberg</a:t>
            </a:r>
            <a:r>
              <a:rPr lang="cs-CZ" dirty="0"/>
              <a:t> </a:t>
            </a:r>
            <a:r>
              <a:rPr lang="cs-CZ" dirty="0" err="1"/>
              <a:t>Pötter</a:t>
            </a:r>
            <a:r>
              <a:rPr lang="cs-CZ" b="1" dirty="0"/>
              <a:t> </a:t>
            </a:r>
            <a:r>
              <a:rPr lang="cs-CZ" dirty="0" smtClean="0"/>
              <a:t>(Německo)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80" dirty="0">
                <a:latin typeface="Calibri"/>
                <a:cs typeface="Calibri"/>
              </a:rPr>
              <a:t>nejlepší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výsledky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60" dirty="0">
                <a:latin typeface="Calibri"/>
                <a:cs typeface="Calibri"/>
              </a:rPr>
              <a:t>za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175" dirty="0" err="1">
                <a:latin typeface="Calibri"/>
                <a:cs typeface="Calibri"/>
              </a:rPr>
              <a:t>rok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75" dirty="0" smtClean="0">
                <a:latin typeface="Calibri"/>
                <a:cs typeface="Calibri"/>
              </a:rPr>
              <a:t>201</a:t>
            </a:r>
            <a:r>
              <a:rPr lang="cs-CZ" sz="1800" b="1" spc="75" dirty="0" smtClean="0">
                <a:latin typeface="Calibri"/>
                <a:cs typeface="Calibri"/>
              </a:rPr>
              <a:t>7</a:t>
            </a:r>
            <a:r>
              <a:rPr sz="1800" b="1" spc="75" dirty="0" smtClean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světa v Chorvatsku 2. místo družstva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1.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Pohár mistrů evropských zemí 3.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Světový žebříček 2017 5.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Český žebříček 2017 2. místo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s-CZ" spc="350" dirty="0" smtClean="0"/>
              <a:t>Štěpán-Adam Havlíček</a:t>
            </a:r>
            <a:r>
              <a:rPr spc="300" dirty="0" smtClean="0"/>
              <a:t> </a:t>
            </a:r>
            <a:r>
              <a:rPr spc="925" dirty="0"/>
              <a:t>–</a:t>
            </a:r>
            <a:r>
              <a:rPr spc="-445" dirty="0"/>
              <a:t> </a:t>
            </a:r>
            <a:r>
              <a:rPr spc="25" dirty="0"/>
              <a:t>2. </a:t>
            </a:r>
            <a:r>
              <a:rPr spc="409" dirty="0"/>
              <a:t>místo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29" dirty="0" smtClean="0">
                <a:latin typeface="Calibri"/>
                <a:cs typeface="Calibri"/>
              </a:rPr>
              <a:t>veslování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9218" name="Picture 2" descr="C:\Users\pisova\Desktop\Terka CESA\Sportovní reprezentace\Sportovec roku 2017\vyhlášení 6.12.2017\sportovci VUT Foto\2.Havlíč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7106"/>
            <a:ext cx="7239000" cy="48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7576" y="877735"/>
            <a:ext cx="2817495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4400" b="1" spc="425" dirty="0">
                <a:solidFill>
                  <a:srgbClr val="FFFFFF"/>
                </a:solidFill>
                <a:latin typeface="Calibri"/>
                <a:cs typeface="Calibri"/>
              </a:rPr>
              <a:t>Vyhlášení</a:t>
            </a:r>
            <a:endParaRPr sz="4400">
              <a:latin typeface="Calibri"/>
              <a:cs typeface="Calibri"/>
            </a:endParaRPr>
          </a:p>
          <a:p>
            <a:pPr marL="1115060">
              <a:lnSpc>
                <a:spcPct val="100000"/>
              </a:lnSpc>
            </a:pPr>
            <a:r>
              <a:rPr sz="4400" b="1" spc="39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14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400" b="1" spc="4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b="1" spc="450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4400" b="1" spc="3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6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3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00" b="1" spc="3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400" b="1" spc="409" dirty="0">
                <a:solidFill>
                  <a:srgbClr val="FFFFFF"/>
                </a:solidFill>
                <a:latin typeface="Calibri"/>
                <a:cs typeface="Calibri"/>
              </a:rPr>
              <a:t>ců</a:t>
            </a:r>
            <a:endParaRPr sz="4400">
              <a:latin typeface="Calibri"/>
              <a:cs typeface="Calibri"/>
            </a:endParaRPr>
          </a:p>
          <a:p>
            <a:pPr marL="922655">
              <a:lnSpc>
                <a:spcPct val="100000"/>
              </a:lnSpc>
            </a:pPr>
            <a:r>
              <a:rPr sz="4400" b="1" spc="35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275" dirty="0">
                <a:solidFill>
                  <a:srgbClr val="FFFFFF"/>
                </a:solidFill>
                <a:latin typeface="Calibri"/>
                <a:cs typeface="Calibri"/>
              </a:rPr>
              <a:t>VUT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16" y="678472"/>
            <a:ext cx="53378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3200" spc="315" dirty="0" smtClean="0"/>
              <a:t>Štěpán-Adam Havlíček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3859" y="1461808"/>
            <a:ext cx="6951980" cy="3629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 err="1">
                <a:latin typeface="Calibri"/>
                <a:cs typeface="Calibri"/>
              </a:rPr>
              <a:t>Fakulta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lang="cs-CZ" sz="1800" b="1" spc="175" dirty="0" smtClean="0">
                <a:latin typeface="Calibri"/>
                <a:cs typeface="Calibri"/>
              </a:rPr>
              <a:t>strojního inženýrství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60" dirty="0">
                <a:latin typeface="Calibri"/>
                <a:cs typeface="Calibri"/>
              </a:rPr>
              <a:t>sport: </a:t>
            </a:r>
            <a:r>
              <a:rPr lang="cs-CZ" sz="1800" spc="155" dirty="0" smtClean="0">
                <a:latin typeface="Calibri"/>
                <a:cs typeface="Calibri"/>
              </a:rPr>
              <a:t>veslování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175" dirty="0">
                <a:latin typeface="Calibri"/>
                <a:cs typeface="Calibri"/>
              </a:rPr>
              <a:t>sportovní </a:t>
            </a:r>
            <a:r>
              <a:rPr sz="1800" b="1" spc="155" dirty="0">
                <a:latin typeface="Calibri"/>
                <a:cs typeface="Calibri"/>
              </a:rPr>
              <a:t>klub: </a:t>
            </a:r>
            <a:r>
              <a:rPr lang="cs-CZ" sz="1800" spc="100" dirty="0" smtClean="0">
                <a:latin typeface="Calibri"/>
                <a:cs typeface="Calibri"/>
              </a:rPr>
              <a:t>Lodní sporty</a:t>
            </a:r>
            <a:r>
              <a:rPr sz="1800" spc="-225" dirty="0" smtClean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Brno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80" dirty="0">
                <a:latin typeface="Calibri"/>
                <a:cs typeface="Calibri"/>
              </a:rPr>
              <a:t>nejlepší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výsledky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60" dirty="0">
                <a:latin typeface="Calibri"/>
                <a:cs typeface="Calibri"/>
              </a:rPr>
              <a:t>za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175" dirty="0" err="1">
                <a:latin typeface="Calibri"/>
                <a:cs typeface="Calibri"/>
              </a:rPr>
              <a:t>rok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75" dirty="0" smtClean="0">
                <a:latin typeface="Calibri"/>
                <a:cs typeface="Calibri"/>
              </a:rPr>
              <a:t>201</a:t>
            </a:r>
            <a:r>
              <a:rPr lang="cs-CZ" sz="1800" b="1" spc="75" dirty="0" smtClean="0">
                <a:latin typeface="Calibri"/>
                <a:cs typeface="Calibri"/>
              </a:rPr>
              <a:t>7</a:t>
            </a:r>
            <a:r>
              <a:rPr sz="1800" b="1" spc="75" dirty="0" smtClean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Akademické mistrovství Evropy v Srbsku 1. místo ve skifu a 2. místo ve dvojskifu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Primátorky 1. místo ve finále B osmy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Univerzitní osmy v Brně 2x 1.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do 23 let 1. místo ve skifu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2. místo ve skifu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Primátorky 2. místo ve skifu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s-CZ" spc="350" dirty="0"/>
              <a:t>Miloš </a:t>
            </a:r>
            <a:r>
              <a:rPr lang="cs-CZ" spc="300" dirty="0"/>
              <a:t>Nykodým</a:t>
            </a:r>
            <a:r>
              <a:rPr spc="355" dirty="0" smtClean="0"/>
              <a:t> </a:t>
            </a:r>
            <a:r>
              <a:rPr spc="925" dirty="0"/>
              <a:t>–</a:t>
            </a:r>
            <a:r>
              <a:rPr spc="-325" dirty="0"/>
              <a:t> </a:t>
            </a:r>
            <a:r>
              <a:rPr spc="-80" dirty="0"/>
              <a:t>1. </a:t>
            </a:r>
            <a:r>
              <a:rPr spc="409" dirty="0"/>
              <a:t>místo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150" dirty="0" smtClean="0">
                <a:latin typeface="Calibri"/>
                <a:cs typeface="Calibri"/>
              </a:rPr>
              <a:t>orientační běh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242" name="Picture 2" descr="C:\Users\pisova\Desktop\Terka CESA\Sportovní reprezentace\Sportovec roku 2017\vyhlášení 6.12.2017\sportovci VUT Foto\1. Nykodý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19833" cy="50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16" y="678472"/>
            <a:ext cx="3774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3200" spc="305" dirty="0" smtClean="0"/>
              <a:t>Miloš Nykodým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4087" y="1453670"/>
            <a:ext cx="7152640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 err="1">
                <a:latin typeface="Calibri"/>
                <a:cs typeface="Calibri"/>
              </a:rPr>
              <a:t>Fakulta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lang="cs-CZ" sz="1800" b="1" spc="180" dirty="0" smtClean="0">
                <a:latin typeface="Calibri"/>
                <a:cs typeface="Calibri"/>
              </a:rPr>
              <a:t>stavební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60" dirty="0">
                <a:latin typeface="Calibri"/>
                <a:cs typeface="Calibri"/>
              </a:rPr>
              <a:t>sport: </a:t>
            </a:r>
            <a:r>
              <a:rPr lang="cs-CZ" sz="1800" spc="110" dirty="0" smtClean="0">
                <a:latin typeface="Calibri"/>
                <a:cs typeface="Calibri"/>
              </a:rPr>
              <a:t>orientační běh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175" dirty="0">
                <a:latin typeface="Calibri"/>
                <a:cs typeface="Calibri"/>
              </a:rPr>
              <a:t>sportovní </a:t>
            </a:r>
            <a:r>
              <a:rPr sz="1800" b="1" spc="155" dirty="0">
                <a:latin typeface="Calibri"/>
                <a:cs typeface="Calibri"/>
              </a:rPr>
              <a:t>klub: </a:t>
            </a:r>
            <a:r>
              <a:rPr lang="cs-CZ" sz="1800" spc="55" dirty="0" smtClean="0">
                <a:latin typeface="Calibri"/>
                <a:cs typeface="Calibri"/>
              </a:rPr>
              <a:t>SK Žabovřesky Brno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80" dirty="0">
                <a:latin typeface="Calibri"/>
                <a:cs typeface="Calibri"/>
              </a:rPr>
              <a:t>nejlepší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výsledky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60" dirty="0">
                <a:latin typeface="Calibri"/>
                <a:cs typeface="Calibri"/>
              </a:rPr>
              <a:t>za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175" dirty="0" err="1">
                <a:latin typeface="Calibri"/>
                <a:cs typeface="Calibri"/>
              </a:rPr>
              <a:t>rok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75" dirty="0" smtClean="0">
                <a:latin typeface="Calibri"/>
                <a:cs typeface="Calibri"/>
              </a:rPr>
              <a:t>201</a:t>
            </a:r>
            <a:r>
              <a:rPr lang="cs-CZ" sz="1800" b="1" spc="75" dirty="0" smtClean="0">
                <a:latin typeface="Calibri"/>
                <a:cs typeface="Calibri"/>
              </a:rPr>
              <a:t>7</a:t>
            </a:r>
            <a:r>
              <a:rPr sz="1800" b="1" spc="75" dirty="0" smtClean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světa v Estonsku 4. místo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2x 1. místo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2024" y="877735"/>
            <a:ext cx="324294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385" dirty="0">
                <a:solidFill>
                  <a:srgbClr val="FFFFFF"/>
                </a:solidFill>
                <a:latin typeface="Calibri"/>
                <a:cs typeface="Calibri"/>
              </a:rPr>
              <a:t>Univ</a:t>
            </a:r>
            <a:r>
              <a:rPr sz="4400" b="1" spc="3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1" spc="6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49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400" b="1" spc="5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00" b="1" spc="7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500" dirty="0">
                <a:solidFill>
                  <a:srgbClr val="FFFFFF"/>
                </a:solidFill>
                <a:latin typeface="Calibri"/>
                <a:cs typeface="Calibri"/>
              </a:rPr>
              <a:t>ní</a:t>
            </a:r>
            <a:endParaRPr sz="4400" dirty="0">
              <a:latin typeface="Calibri"/>
              <a:cs typeface="Calibri"/>
            </a:endParaRPr>
          </a:p>
          <a:p>
            <a:pPr marL="562610">
              <a:lnSpc>
                <a:spcPct val="100000"/>
              </a:lnSpc>
            </a:pPr>
            <a:r>
              <a:rPr sz="4400" b="1" spc="455" dirty="0">
                <a:solidFill>
                  <a:srgbClr val="FFFFFF"/>
                </a:solidFill>
                <a:latin typeface="Calibri"/>
                <a:cs typeface="Calibri"/>
              </a:rPr>
              <a:t>veslařský</a:t>
            </a:r>
            <a:endParaRPr sz="4400" dirty="0">
              <a:latin typeface="Calibri"/>
              <a:cs typeface="Calibri"/>
            </a:endParaRPr>
          </a:p>
          <a:p>
            <a:pPr marL="2109470">
              <a:lnSpc>
                <a:spcPct val="100000"/>
              </a:lnSpc>
            </a:pPr>
            <a:r>
              <a:rPr sz="4400" b="1" spc="535" dirty="0">
                <a:solidFill>
                  <a:srgbClr val="FFFFFF"/>
                </a:solidFill>
                <a:latin typeface="Calibri"/>
                <a:cs typeface="Calibri"/>
              </a:rPr>
              <a:t>tým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81000"/>
            <a:ext cx="4660469" cy="5460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r>
              <a:rPr lang="cs-CZ" sz="2000" dirty="0">
                <a:cs typeface="Calibri"/>
              </a:rPr>
              <a:t>Brázdová Veronika</a:t>
            </a: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r>
              <a:rPr lang="cs-CZ" sz="2000" dirty="0">
                <a:cs typeface="Calibri"/>
              </a:rPr>
              <a:t>Havlíček </a:t>
            </a:r>
            <a:r>
              <a:rPr lang="cs-CZ" sz="2000" dirty="0" smtClean="0">
                <a:cs typeface="Calibri"/>
              </a:rPr>
              <a:t>Štěpán-Adam</a:t>
            </a: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r>
              <a:rPr lang="cs-CZ" sz="2000" dirty="0" err="1" smtClean="0">
                <a:cs typeface="Calibri"/>
              </a:rPr>
              <a:t>Homzová</a:t>
            </a:r>
            <a:r>
              <a:rPr lang="cs-CZ" sz="2000" dirty="0" smtClean="0">
                <a:cs typeface="Calibri"/>
              </a:rPr>
              <a:t> </a:t>
            </a:r>
            <a:r>
              <a:rPr lang="cs-CZ" sz="2000" dirty="0">
                <a:cs typeface="Calibri"/>
              </a:rPr>
              <a:t>Michaela</a:t>
            </a: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r>
              <a:rPr lang="cs-CZ" sz="2000" dirty="0">
                <a:cs typeface="Calibri"/>
              </a:rPr>
              <a:t>Hrstka Jan</a:t>
            </a: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r>
              <a:rPr lang="cs-CZ" sz="2000" dirty="0">
                <a:cs typeface="Calibri"/>
              </a:rPr>
              <a:t>Hrubý Jakub</a:t>
            </a: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r>
              <a:rPr lang="cs-CZ" sz="2000" dirty="0">
                <a:cs typeface="Calibri"/>
              </a:rPr>
              <a:t>Jurčová Michaela</a:t>
            </a: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r>
              <a:rPr lang="cs-CZ" sz="2000" dirty="0" err="1">
                <a:cs typeface="Calibri"/>
              </a:rPr>
              <a:t>Kaman</a:t>
            </a:r>
            <a:r>
              <a:rPr lang="cs-CZ" sz="2000" dirty="0">
                <a:cs typeface="Calibri"/>
              </a:rPr>
              <a:t> Tomáš</a:t>
            </a: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r>
              <a:rPr lang="cs-CZ" sz="2000" dirty="0">
                <a:cs typeface="Calibri"/>
              </a:rPr>
              <a:t>Klusáčková Petra</a:t>
            </a: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r>
              <a:rPr lang="cs-CZ" sz="2000" dirty="0">
                <a:cs typeface="Calibri"/>
              </a:rPr>
              <a:t>Konopová </a:t>
            </a:r>
            <a:r>
              <a:rPr lang="cs-CZ" sz="2000" dirty="0" smtClean="0">
                <a:cs typeface="Calibri"/>
              </a:rPr>
              <a:t>Tamara</a:t>
            </a: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r>
              <a:rPr lang="cs-CZ" sz="2000" dirty="0" smtClean="0">
                <a:cs typeface="Calibri"/>
              </a:rPr>
              <a:t>Koppová Aneta</a:t>
            </a:r>
            <a:endParaRPr lang="cs-CZ" sz="2000" dirty="0">
              <a:cs typeface="Calibri"/>
            </a:endParaRP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r>
              <a:rPr lang="cs-CZ" sz="2000" dirty="0" err="1">
                <a:cs typeface="Calibri"/>
              </a:rPr>
              <a:t>Lukoianov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smtClean="0">
                <a:cs typeface="Calibri"/>
              </a:rPr>
              <a:t>Petr</a:t>
            </a:r>
          </a:p>
          <a:p>
            <a:r>
              <a:rPr lang="cs-CZ" sz="2000" dirty="0"/>
              <a:t>Navrátilová Barbora</a:t>
            </a:r>
          </a:p>
          <a:p>
            <a:r>
              <a:rPr lang="cs-CZ" sz="2000" dirty="0" err="1"/>
              <a:t>Pafkovič</a:t>
            </a:r>
            <a:r>
              <a:rPr lang="cs-CZ" sz="2000" dirty="0"/>
              <a:t> Roman</a:t>
            </a:r>
          </a:p>
          <a:p>
            <a:r>
              <a:rPr lang="cs-CZ" sz="2000" dirty="0" err="1"/>
              <a:t>Pafkovičová</a:t>
            </a:r>
            <a:r>
              <a:rPr lang="cs-CZ" sz="2000" dirty="0"/>
              <a:t> Petra</a:t>
            </a:r>
          </a:p>
          <a:p>
            <a:r>
              <a:rPr lang="cs-CZ" sz="2000" dirty="0" err="1"/>
              <a:t>Pruckl</a:t>
            </a:r>
            <a:r>
              <a:rPr lang="cs-CZ" sz="2000" dirty="0"/>
              <a:t> Jan</a:t>
            </a: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endParaRPr lang="cs-CZ" sz="2000" dirty="0">
              <a:cs typeface="Calibri"/>
            </a:endParaRPr>
          </a:p>
          <a:p>
            <a:pPr marL="12700" marR="139954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4701" y="1050709"/>
            <a:ext cx="25876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24400" y="381000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Starnovský</a:t>
            </a:r>
            <a:r>
              <a:rPr lang="cs-CZ" sz="2000" dirty="0" smtClean="0"/>
              <a:t> </a:t>
            </a:r>
            <a:r>
              <a:rPr lang="cs-CZ" sz="2000" dirty="0"/>
              <a:t>Jakub</a:t>
            </a:r>
          </a:p>
          <a:p>
            <a:r>
              <a:rPr lang="cs-CZ" sz="2000" dirty="0" err="1"/>
              <a:t>Svízela</a:t>
            </a:r>
            <a:r>
              <a:rPr lang="cs-CZ" sz="2000" dirty="0"/>
              <a:t> Martin</a:t>
            </a:r>
          </a:p>
          <a:p>
            <a:r>
              <a:rPr lang="cs-CZ" sz="2000" dirty="0"/>
              <a:t>Šebelová Zuzana</a:t>
            </a:r>
          </a:p>
          <a:p>
            <a:r>
              <a:rPr lang="cs-CZ" sz="2000" dirty="0" err="1"/>
              <a:t>Tošerová</a:t>
            </a:r>
            <a:r>
              <a:rPr lang="cs-CZ" sz="2000" dirty="0"/>
              <a:t> Ivana</a:t>
            </a:r>
          </a:p>
          <a:p>
            <a:r>
              <a:rPr lang="cs-CZ" sz="2000" dirty="0" err="1"/>
              <a:t>Velová</a:t>
            </a:r>
            <a:r>
              <a:rPr lang="cs-CZ" sz="2000" dirty="0"/>
              <a:t> Petra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38400"/>
            <a:ext cx="5384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800600" y="762000"/>
            <a:ext cx="342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r">
              <a:spcBef>
                <a:spcPts val="105"/>
              </a:spcBef>
            </a:pPr>
            <a:r>
              <a:rPr lang="cs-CZ" sz="4400" b="1" spc="385" dirty="0" smtClean="0">
                <a:solidFill>
                  <a:srgbClr val="FFFFFF"/>
                </a:solidFill>
                <a:cs typeface="Calibri"/>
              </a:rPr>
              <a:t>Univerzita třetího věku</a:t>
            </a:r>
            <a:endParaRPr lang="cs-CZ" sz="44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9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vutbr.cz/media/document_images/fotogalerie_doc/ostra/157687/p1350565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6334" y="3853130"/>
            <a:ext cx="2720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Střítežská</a:t>
            </a:r>
            <a:r>
              <a:rPr lang="cs-CZ" sz="2400" dirty="0" smtClean="0"/>
              <a:t> </a:t>
            </a:r>
            <a:r>
              <a:rPr lang="cs-CZ" sz="2400" dirty="0"/>
              <a:t>Jaroslava</a:t>
            </a:r>
          </a:p>
          <a:p>
            <a:r>
              <a:rPr lang="cs-CZ" sz="2400" dirty="0"/>
              <a:t>Hojačová Jana</a:t>
            </a:r>
          </a:p>
          <a:p>
            <a:r>
              <a:rPr lang="cs-CZ" sz="2400" dirty="0" smtClean="0"/>
              <a:t>Pátková Eva</a:t>
            </a:r>
          </a:p>
          <a:p>
            <a:r>
              <a:rPr lang="cs-CZ" sz="2400" dirty="0" smtClean="0"/>
              <a:t>Žáková Vladimíra</a:t>
            </a: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5543" y="609600"/>
            <a:ext cx="766703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Calibri" panose="020F0502020204030204" pitchFamily="34" charset="0"/>
              </a:rPr>
              <a:t>Olympijské hry posluchačů U3V, Zvolen, Slovensko</a:t>
            </a:r>
          </a:p>
          <a:p>
            <a:endParaRPr lang="cs-CZ" b="1" dirty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Stolní tenis – 1. místo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Střelba ze vzduchovky – 1. místo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Sportovní všestrannost – 1. místo nad 65 let, 1. místo do 65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2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4915" y="877735"/>
            <a:ext cx="338074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6745">
              <a:lnSpc>
                <a:spcPct val="100000"/>
              </a:lnSpc>
              <a:spcBef>
                <a:spcPts val="105"/>
              </a:spcBef>
            </a:pPr>
            <a:r>
              <a:rPr sz="4400" b="1" spc="425" dirty="0">
                <a:solidFill>
                  <a:srgbClr val="FFFFFF"/>
                </a:solidFill>
                <a:latin typeface="Calibri"/>
                <a:cs typeface="Calibri"/>
              </a:rPr>
              <a:t>Vyhlášení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400" b="1" spc="405" dirty="0">
                <a:solidFill>
                  <a:srgbClr val="FFFFFF"/>
                </a:solidFill>
                <a:latin typeface="Calibri"/>
                <a:cs typeface="Calibri"/>
              </a:rPr>
              <a:t>fotosoutěže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50">
              <a:latin typeface="Times New Roman"/>
              <a:cs typeface="Times New Roman"/>
            </a:endParaRPr>
          </a:p>
          <a:p>
            <a:pPr marL="601980">
              <a:lnSpc>
                <a:spcPct val="100000"/>
              </a:lnSpc>
            </a:pPr>
            <a:r>
              <a:rPr sz="4400" b="1" spc="450" dirty="0">
                <a:solidFill>
                  <a:srgbClr val="FFFFFF"/>
                </a:solidFill>
                <a:latin typeface="Calibri"/>
                <a:cs typeface="Calibri"/>
              </a:rPr>
              <a:t>Kategorie</a:t>
            </a:r>
            <a:endParaRPr sz="4400">
              <a:latin typeface="Calibri"/>
              <a:cs typeface="Calibri"/>
            </a:endParaRPr>
          </a:p>
          <a:p>
            <a:pPr marL="960119">
              <a:lnSpc>
                <a:spcPct val="100000"/>
              </a:lnSpc>
            </a:pPr>
            <a:r>
              <a:rPr sz="4400" b="1" spc="459" dirty="0">
                <a:solidFill>
                  <a:srgbClr val="FFFFFF"/>
                </a:solidFill>
                <a:latin typeface="Calibri"/>
                <a:cs typeface="Calibri"/>
              </a:rPr>
              <a:t>studenti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100"/>
              </a:spcBef>
            </a:pPr>
            <a:r>
              <a:rPr lang="cs-CZ" spc="380" dirty="0" smtClean="0"/>
              <a:t>Ondřej Tomický</a:t>
            </a:r>
            <a:r>
              <a:rPr spc="325" dirty="0" smtClean="0"/>
              <a:t> </a:t>
            </a:r>
            <a:r>
              <a:rPr spc="925" dirty="0"/>
              <a:t>–</a:t>
            </a:r>
            <a:r>
              <a:rPr spc="-530" dirty="0"/>
              <a:t> </a:t>
            </a:r>
            <a:r>
              <a:rPr spc="90" dirty="0"/>
              <a:t>3. </a:t>
            </a:r>
            <a:r>
              <a:rPr spc="409" dirty="0"/>
              <a:t>místo</a:t>
            </a:r>
          </a:p>
          <a:p>
            <a:pPr marL="0"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160" dirty="0" smtClean="0">
                <a:latin typeface="Calibri"/>
                <a:cs typeface="Calibri"/>
              </a:rPr>
              <a:t>Stanový tábor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0" y="1447800"/>
            <a:ext cx="7086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241" y="241858"/>
            <a:ext cx="5638800" cy="101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lang="cs-CZ" spc="265" dirty="0" smtClean="0"/>
              <a:t>Martin Vala</a:t>
            </a:r>
            <a:r>
              <a:rPr spc="325" dirty="0" smtClean="0"/>
              <a:t> </a:t>
            </a:r>
            <a:r>
              <a:rPr spc="925" dirty="0"/>
              <a:t>–</a:t>
            </a:r>
            <a:r>
              <a:rPr spc="-355" dirty="0"/>
              <a:t> </a:t>
            </a:r>
            <a:r>
              <a:rPr spc="25" dirty="0"/>
              <a:t>2. </a:t>
            </a:r>
            <a:r>
              <a:rPr spc="409" dirty="0"/>
              <a:t>místo</a:t>
            </a: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-95" dirty="0" smtClean="0">
                <a:latin typeface="Calibri"/>
                <a:cs typeface="Calibri"/>
              </a:rPr>
              <a:t>Hasič(</a:t>
            </a:r>
            <a:r>
              <a:rPr lang="cs-CZ" sz="2800" b="0" spc="-95" dirty="0" err="1" smtClean="0">
                <a:latin typeface="Calibri"/>
                <a:cs typeface="Calibri"/>
              </a:rPr>
              <a:t>ka</a:t>
            </a:r>
            <a:r>
              <a:rPr lang="cs-CZ" sz="2800" b="0" spc="-95" dirty="0" smtClean="0">
                <a:latin typeface="Calibri"/>
                <a:cs typeface="Calibri"/>
              </a:rPr>
              <a:t>) v okně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4" y="1447800"/>
            <a:ext cx="720181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100"/>
              </a:spcBef>
            </a:pPr>
            <a:r>
              <a:rPr lang="cs-CZ" spc="325" dirty="0" smtClean="0"/>
              <a:t>Tamara Konopová</a:t>
            </a:r>
            <a:r>
              <a:rPr spc="325" dirty="0" smtClean="0"/>
              <a:t> </a:t>
            </a:r>
            <a:r>
              <a:rPr spc="925" dirty="0"/>
              <a:t>–</a:t>
            </a:r>
            <a:r>
              <a:rPr spc="-459" dirty="0"/>
              <a:t> </a:t>
            </a:r>
            <a:r>
              <a:rPr spc="75" dirty="0"/>
              <a:t>10. </a:t>
            </a:r>
            <a:r>
              <a:rPr spc="409" dirty="0"/>
              <a:t>místo</a:t>
            </a:r>
          </a:p>
          <a:p>
            <a:pPr marL="0"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29" dirty="0" smtClean="0">
                <a:latin typeface="Calibri"/>
                <a:cs typeface="Calibri"/>
              </a:rPr>
              <a:t>veslování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26" name="Picture 2" descr="C:\Users\pisova\Desktop\Terka CESA\Sportovní reprezentace\Sportovec roku 2017\vyhlášení 6.12.2017\sportovci VUT Foto\10. Konopov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28324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400" dirty="0"/>
              <a:t>Inka </a:t>
            </a:r>
            <a:r>
              <a:rPr spc="300" dirty="0"/>
              <a:t>Matoušková </a:t>
            </a:r>
            <a:r>
              <a:rPr spc="925" dirty="0"/>
              <a:t>–</a:t>
            </a:r>
            <a:r>
              <a:rPr spc="-365" dirty="0"/>
              <a:t> </a:t>
            </a:r>
            <a:r>
              <a:rPr spc="-80" dirty="0"/>
              <a:t>1. </a:t>
            </a:r>
            <a:r>
              <a:rPr spc="409" dirty="0"/>
              <a:t>místo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50" dirty="0" smtClean="0">
                <a:latin typeface="Calibri"/>
                <a:cs typeface="Calibri"/>
              </a:rPr>
              <a:t>Na hraně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" y="1447800"/>
            <a:ext cx="7315887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552" y="877735"/>
            <a:ext cx="356806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4069">
              <a:lnSpc>
                <a:spcPct val="100000"/>
              </a:lnSpc>
              <a:spcBef>
                <a:spcPts val="105"/>
              </a:spcBef>
            </a:pPr>
            <a:r>
              <a:rPr sz="4400" b="1" spc="425" dirty="0">
                <a:solidFill>
                  <a:srgbClr val="FFFFFF"/>
                </a:solidFill>
                <a:latin typeface="Calibri"/>
                <a:cs typeface="Calibri"/>
              </a:rPr>
              <a:t>Vyhlášení</a:t>
            </a:r>
            <a:endParaRPr sz="4400">
              <a:latin typeface="Calibri"/>
              <a:cs typeface="Calibri"/>
            </a:endParaRPr>
          </a:p>
          <a:p>
            <a:pPr marL="200025">
              <a:lnSpc>
                <a:spcPct val="100000"/>
              </a:lnSpc>
            </a:pPr>
            <a:r>
              <a:rPr sz="4400" b="1" spc="405" dirty="0">
                <a:solidFill>
                  <a:srgbClr val="FFFFFF"/>
                </a:solidFill>
                <a:latin typeface="Calibri"/>
                <a:cs typeface="Calibri"/>
              </a:rPr>
              <a:t>fotosoutěže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50">
              <a:latin typeface="Times New Roman"/>
              <a:cs typeface="Times New Roman"/>
            </a:endParaRPr>
          </a:p>
          <a:p>
            <a:pPr marL="12700" marR="5080" indent="776605">
              <a:lnSpc>
                <a:spcPct val="100000"/>
              </a:lnSpc>
            </a:pPr>
            <a:r>
              <a:rPr sz="4400" b="1" spc="3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400" b="1" spc="3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b="1" spc="6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3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1" spc="520" dirty="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sz="4400" b="1" spc="3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400" dirty="0">
                <a:solidFill>
                  <a:srgbClr val="FFFFFF"/>
                </a:solidFill>
                <a:latin typeface="Calibri"/>
                <a:cs typeface="Calibri"/>
              </a:rPr>
              <a:t>ie  </a:t>
            </a:r>
            <a:r>
              <a:rPr sz="4400" b="1" spc="484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400" b="1" spc="430" dirty="0">
                <a:solidFill>
                  <a:srgbClr val="FFFFFF"/>
                </a:solidFill>
                <a:latin typeface="Calibri"/>
                <a:cs typeface="Calibri"/>
              </a:rPr>
              <a:t>amě</a:t>
            </a:r>
            <a:r>
              <a:rPr sz="4400" b="1" spc="4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b="1" spc="3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5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1" spc="3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b="1" spc="3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1" spc="4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00" b="1" spc="6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100"/>
              </a:spcBef>
            </a:pPr>
            <a:r>
              <a:rPr lang="cs-CZ" spc="425" dirty="0" smtClean="0"/>
              <a:t>Pavel Korvas</a:t>
            </a:r>
            <a:r>
              <a:rPr spc="40" dirty="0" smtClean="0"/>
              <a:t> </a:t>
            </a:r>
            <a:r>
              <a:rPr spc="925" dirty="0"/>
              <a:t>–</a:t>
            </a:r>
            <a:r>
              <a:rPr spc="65" dirty="0"/>
              <a:t> </a:t>
            </a:r>
            <a:r>
              <a:rPr spc="90" dirty="0"/>
              <a:t>3.</a:t>
            </a:r>
            <a:r>
              <a:rPr spc="75" dirty="0"/>
              <a:t> </a:t>
            </a:r>
            <a:r>
              <a:rPr spc="409" dirty="0"/>
              <a:t>místo</a:t>
            </a:r>
          </a:p>
          <a:p>
            <a:pPr marL="0"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35" dirty="0" smtClean="0">
                <a:latin typeface="Calibri"/>
                <a:cs typeface="Calibri"/>
              </a:rPr>
              <a:t>Výhled na </a:t>
            </a:r>
            <a:r>
              <a:rPr lang="cs-CZ" sz="2800" b="0" spc="235" dirty="0" err="1" smtClean="0">
                <a:latin typeface="Calibri"/>
                <a:cs typeface="Calibri"/>
              </a:rPr>
              <a:t>treku</a:t>
            </a:r>
            <a:r>
              <a:rPr lang="cs-CZ" sz="2800" b="0" spc="235" dirty="0" smtClean="0">
                <a:latin typeface="Calibri"/>
                <a:cs typeface="Calibri"/>
              </a:rPr>
              <a:t> v Rumunsku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100"/>
              </a:spcBef>
            </a:pPr>
            <a:r>
              <a:rPr lang="cs-CZ" spc="335" dirty="0" smtClean="0"/>
              <a:t>Iva Tomášková</a:t>
            </a:r>
            <a:r>
              <a:rPr spc="260" dirty="0" smtClean="0"/>
              <a:t> </a:t>
            </a:r>
            <a:r>
              <a:rPr spc="925" dirty="0"/>
              <a:t>–</a:t>
            </a:r>
            <a:r>
              <a:rPr spc="-405" dirty="0"/>
              <a:t> </a:t>
            </a:r>
            <a:r>
              <a:rPr spc="25" dirty="0"/>
              <a:t>2. </a:t>
            </a:r>
            <a:r>
              <a:rPr spc="409" dirty="0"/>
              <a:t>místo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160" dirty="0" smtClean="0">
                <a:latin typeface="Calibri"/>
                <a:cs typeface="Calibri"/>
              </a:rPr>
              <a:t>Cestou, necestou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8500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425" dirty="0"/>
              <a:t>Vít </a:t>
            </a:r>
            <a:r>
              <a:rPr spc="325" dirty="0"/>
              <a:t>Černý </a:t>
            </a:r>
            <a:r>
              <a:rPr spc="925" dirty="0"/>
              <a:t>–</a:t>
            </a:r>
            <a:r>
              <a:rPr spc="-420" dirty="0"/>
              <a:t> </a:t>
            </a:r>
            <a:r>
              <a:rPr spc="-80" dirty="0"/>
              <a:t>1. </a:t>
            </a:r>
            <a:r>
              <a:rPr spc="409" dirty="0"/>
              <a:t>místo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175" dirty="0" smtClean="0">
                <a:latin typeface="Calibri"/>
                <a:cs typeface="Calibri"/>
              </a:rPr>
              <a:t>Za plotem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8056"/>
            <a:ext cx="8499930" cy="4781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4915" y="877735"/>
            <a:ext cx="3380104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6745">
              <a:lnSpc>
                <a:spcPct val="100000"/>
              </a:lnSpc>
              <a:spcBef>
                <a:spcPts val="105"/>
              </a:spcBef>
            </a:pPr>
            <a:r>
              <a:rPr sz="4400" b="1" spc="425" dirty="0">
                <a:solidFill>
                  <a:srgbClr val="FFFFFF"/>
                </a:solidFill>
                <a:latin typeface="Calibri"/>
                <a:cs typeface="Calibri"/>
              </a:rPr>
              <a:t>Vyhlášení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400" b="1" spc="405" dirty="0">
                <a:solidFill>
                  <a:srgbClr val="FFFFFF"/>
                </a:solidFill>
                <a:latin typeface="Calibri"/>
                <a:cs typeface="Calibri"/>
              </a:rPr>
              <a:t>fotosoutěže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50">
              <a:latin typeface="Times New Roman"/>
              <a:cs typeface="Times New Roman"/>
            </a:endParaRPr>
          </a:p>
          <a:p>
            <a:pPr marL="1226820" marR="5080" indent="821055">
              <a:lnSpc>
                <a:spcPct val="100000"/>
              </a:lnSpc>
            </a:pPr>
            <a:r>
              <a:rPr sz="4400" b="1" spc="2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00" b="1" spc="2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1" spc="250" dirty="0">
                <a:solidFill>
                  <a:srgbClr val="FFFFFF"/>
                </a:solidFill>
                <a:latin typeface="Calibri"/>
                <a:cs typeface="Calibri"/>
              </a:rPr>
              <a:t>na  </a:t>
            </a:r>
            <a:r>
              <a:rPr sz="4400" b="1" spc="509" dirty="0">
                <a:solidFill>
                  <a:srgbClr val="FFFFFF"/>
                </a:solidFill>
                <a:latin typeface="Calibri"/>
                <a:cs typeface="Calibri"/>
              </a:rPr>
              <a:t>rekt</a:t>
            </a:r>
            <a:r>
              <a:rPr sz="4400" b="1" spc="22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00" b="1" spc="490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cs-CZ" spc="340" dirty="0" smtClean="0"/>
              <a:t>Jan Šťastný</a:t>
            </a:r>
            <a:endParaRPr spc="330" dirty="0"/>
          </a:p>
          <a:p>
            <a:pPr marL="635"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00" dirty="0" smtClean="0">
                <a:latin typeface="Calibri"/>
                <a:cs typeface="Calibri"/>
              </a:rPr>
              <a:t>bez názvu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2290" name="Picture 2" descr="C:\Users\pisova\Desktop\Terka CESA\Sportovní reprezentace\Sportovec roku 2017\vyhlášení 6.12.2017\Míša 6.12\Fotosoutez\1Vyhlášení\2.Oceněné\cena rektora VUT\Šťastný1_bez názvu (cena rektor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4915" y="877735"/>
            <a:ext cx="3380104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6745">
              <a:lnSpc>
                <a:spcPct val="100000"/>
              </a:lnSpc>
              <a:spcBef>
                <a:spcPts val="105"/>
              </a:spcBef>
            </a:pPr>
            <a:r>
              <a:rPr sz="4400" b="1" spc="425" dirty="0">
                <a:solidFill>
                  <a:srgbClr val="FFFFFF"/>
                </a:solidFill>
                <a:latin typeface="Calibri"/>
                <a:cs typeface="Calibri"/>
              </a:rPr>
              <a:t>Vyhlášení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400" b="1" spc="405" dirty="0">
                <a:solidFill>
                  <a:srgbClr val="FFFFFF"/>
                </a:solidFill>
                <a:latin typeface="Calibri"/>
                <a:cs typeface="Calibri"/>
              </a:rPr>
              <a:t>fotosoutěže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50">
              <a:latin typeface="Times New Roman"/>
              <a:cs typeface="Times New Roman"/>
            </a:endParaRPr>
          </a:p>
          <a:p>
            <a:pPr marL="1514475" marR="5080" indent="533400">
              <a:lnSpc>
                <a:spcPct val="100000"/>
              </a:lnSpc>
            </a:pPr>
            <a:r>
              <a:rPr sz="4400" b="1" spc="2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00" b="1" spc="2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1" spc="250" dirty="0">
                <a:solidFill>
                  <a:srgbClr val="FFFFFF"/>
                </a:solidFill>
                <a:latin typeface="Calibri"/>
                <a:cs typeface="Calibri"/>
              </a:rPr>
              <a:t>na  </a:t>
            </a:r>
            <a:r>
              <a:rPr sz="4400" b="1" spc="3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00" b="1" spc="6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00" b="1" spc="400" dirty="0">
                <a:solidFill>
                  <a:srgbClr val="FFFFFF"/>
                </a:solidFill>
                <a:latin typeface="Calibri"/>
                <a:cs typeface="Calibri"/>
              </a:rPr>
              <a:t>vák</a:t>
            </a:r>
            <a:r>
              <a:rPr sz="4400" b="1" spc="3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s-CZ" spc="265" dirty="0" smtClean="0"/>
              <a:t>Martin Vala</a:t>
            </a:r>
            <a:endParaRPr spc="325" dirty="0"/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-95" dirty="0" smtClean="0">
                <a:latin typeface="Calibri"/>
                <a:cs typeface="Calibri"/>
              </a:rPr>
              <a:t>Přelez, přeskoč, ale nepodlez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3314" name="Picture 2" descr="C:\Users\pisova\Desktop\Terka CESA\Sportovní reprezentace\Sportovec roku 2017\vyhlášení 6.12.2017\Míša 6.12\Fotosoutez\1Vyhlášení\2.Oceněné\cena divaka\Vala2_Přelez, přeskoč, ale nepodl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67600" cy="49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4915" y="877735"/>
            <a:ext cx="3380104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6745">
              <a:lnSpc>
                <a:spcPct val="100000"/>
              </a:lnSpc>
              <a:spcBef>
                <a:spcPts val="105"/>
              </a:spcBef>
            </a:pPr>
            <a:r>
              <a:rPr sz="4400" b="1" spc="425" dirty="0">
                <a:solidFill>
                  <a:srgbClr val="FFFFFF"/>
                </a:solidFill>
                <a:latin typeface="Calibri"/>
                <a:cs typeface="Calibri"/>
              </a:rPr>
              <a:t>Vyhlášení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400" b="1" spc="405" dirty="0">
                <a:solidFill>
                  <a:srgbClr val="FFFFFF"/>
                </a:solidFill>
                <a:latin typeface="Calibri"/>
                <a:cs typeface="Calibri"/>
              </a:rPr>
              <a:t>fotosoutěže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50">
              <a:latin typeface="Times New Roman"/>
              <a:cs typeface="Times New Roman"/>
            </a:endParaRPr>
          </a:p>
          <a:p>
            <a:pPr marL="1207135">
              <a:lnSpc>
                <a:spcPct val="100000"/>
              </a:lnSpc>
            </a:pPr>
            <a:r>
              <a:rPr sz="4400" b="1" spc="380" dirty="0">
                <a:solidFill>
                  <a:srgbClr val="FFFFFF"/>
                </a:solidFill>
                <a:latin typeface="Calibri"/>
                <a:cs typeface="Calibri"/>
              </a:rPr>
              <a:t>Celkový</a:t>
            </a:r>
            <a:endParaRPr sz="4400">
              <a:latin typeface="Calibri"/>
              <a:cs typeface="Calibri"/>
            </a:endParaRPr>
          </a:p>
          <a:p>
            <a:pPr marL="1945639">
              <a:lnSpc>
                <a:spcPct val="100000"/>
              </a:lnSpc>
            </a:pPr>
            <a:r>
              <a:rPr sz="4400" b="1" spc="7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400" b="1" spc="35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4400" b="1" spc="480" dirty="0">
                <a:solidFill>
                  <a:srgbClr val="FFFFFF"/>
                </a:solidFill>
                <a:latin typeface="Calibri"/>
                <a:cs typeface="Calibri"/>
              </a:rPr>
              <a:t>tě</a:t>
            </a:r>
            <a:r>
              <a:rPr sz="4400" b="1" spc="49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16" y="678472"/>
            <a:ext cx="37376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3200" spc="290" dirty="0" smtClean="0"/>
              <a:t>Tamara Konopová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3859" y="1461808"/>
            <a:ext cx="7347584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 err="1">
                <a:latin typeface="Calibri"/>
                <a:cs typeface="Calibri"/>
              </a:rPr>
              <a:t>Fakulta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lang="cs-CZ" sz="1800" b="1" spc="175" dirty="0" smtClean="0">
                <a:latin typeface="Calibri"/>
                <a:cs typeface="Calibri"/>
              </a:rPr>
              <a:t>elektrotechniky a komunikačních technologií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60" dirty="0">
                <a:latin typeface="Calibri"/>
                <a:cs typeface="Calibri"/>
              </a:rPr>
              <a:t>sport: </a:t>
            </a:r>
            <a:r>
              <a:rPr lang="cs-CZ" sz="1800" spc="155" dirty="0" smtClean="0">
                <a:latin typeface="Calibri"/>
                <a:cs typeface="Calibri"/>
              </a:rPr>
              <a:t>veslování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175" dirty="0">
                <a:latin typeface="Calibri"/>
                <a:cs typeface="Calibri"/>
              </a:rPr>
              <a:t>sportovní </a:t>
            </a:r>
            <a:r>
              <a:rPr sz="1800" b="1" spc="155" dirty="0">
                <a:latin typeface="Calibri"/>
                <a:cs typeface="Calibri"/>
              </a:rPr>
              <a:t>klub: </a:t>
            </a:r>
            <a:r>
              <a:rPr lang="cs-CZ" sz="1800" spc="100" dirty="0" smtClean="0">
                <a:latin typeface="Calibri"/>
                <a:cs typeface="Calibri"/>
              </a:rPr>
              <a:t>Lodní sporty </a:t>
            </a:r>
            <a:r>
              <a:rPr sz="1800" spc="100" dirty="0" smtClean="0">
                <a:latin typeface="Calibri"/>
                <a:cs typeface="Calibri"/>
              </a:rPr>
              <a:t>Brno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80" dirty="0">
                <a:latin typeface="Calibri"/>
                <a:cs typeface="Calibri"/>
              </a:rPr>
              <a:t>nejlepší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výsledky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60" dirty="0">
                <a:latin typeface="Calibri"/>
                <a:cs typeface="Calibri"/>
              </a:rPr>
              <a:t>za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175" dirty="0" err="1">
                <a:latin typeface="Calibri"/>
                <a:cs typeface="Calibri"/>
              </a:rPr>
              <a:t>rok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75" dirty="0" smtClean="0">
                <a:latin typeface="Calibri"/>
                <a:cs typeface="Calibri"/>
              </a:rPr>
              <a:t>201</a:t>
            </a:r>
            <a:r>
              <a:rPr lang="cs-CZ" sz="1800" b="1" spc="75" dirty="0" smtClean="0">
                <a:latin typeface="Calibri"/>
                <a:cs typeface="Calibri"/>
              </a:rPr>
              <a:t>7</a:t>
            </a:r>
            <a:r>
              <a:rPr sz="1800" b="1" spc="75" dirty="0" smtClean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Akademické mistrovství České republiky 2x 2.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Akademické mistrovství České republiky na veslařských trenažerech 1.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Univerzitní osmy v Brně 1.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Primátorky 4. místo osmy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1., 3. místo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400" dirty="0"/>
              <a:t>Inka</a:t>
            </a:r>
            <a:r>
              <a:rPr spc="30" dirty="0"/>
              <a:t> </a:t>
            </a:r>
            <a:r>
              <a:rPr spc="300" dirty="0"/>
              <a:t>Matoušková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50" dirty="0" smtClean="0">
                <a:latin typeface="Calibri"/>
                <a:cs typeface="Calibri"/>
              </a:rPr>
              <a:t>Na hraně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" y="1447800"/>
            <a:ext cx="7315887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s-CZ" spc="335" dirty="0" smtClean="0"/>
              <a:t>Veronika Brázdová</a:t>
            </a:r>
            <a:r>
              <a:rPr spc="40" dirty="0" smtClean="0"/>
              <a:t> </a:t>
            </a:r>
            <a:r>
              <a:rPr spc="925" dirty="0"/>
              <a:t>–</a:t>
            </a:r>
            <a:r>
              <a:rPr spc="75" dirty="0"/>
              <a:t> </a:t>
            </a:r>
            <a:r>
              <a:rPr spc="175" dirty="0"/>
              <a:t>9.</a:t>
            </a:r>
            <a:r>
              <a:rPr spc="65" dirty="0"/>
              <a:t> </a:t>
            </a:r>
            <a:r>
              <a:rPr spc="409" dirty="0"/>
              <a:t>místo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25" dirty="0" smtClean="0">
                <a:latin typeface="Calibri"/>
                <a:cs typeface="Calibri"/>
              </a:rPr>
              <a:t>veslování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2050" name="Picture 2" descr="C:\Users\pisova\Desktop\Terka CESA\Sportovní reprezentace\Sportovec roku 2017\vyhlášení 6.12.2017\sportovci VUT Foto\9. Brázdov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199"/>
            <a:ext cx="6912001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16" y="678472"/>
            <a:ext cx="47282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3200" spc="300" dirty="0" smtClean="0"/>
              <a:t>Veronika </a:t>
            </a:r>
            <a:r>
              <a:rPr lang="cs-CZ" sz="3200" spc="300" dirty="0" err="1" smtClean="0"/>
              <a:t>Brázdov</a:t>
            </a:r>
            <a:r>
              <a:rPr sz="3200" spc="330" dirty="0" smtClean="0"/>
              <a:t>á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3859" y="1461808"/>
            <a:ext cx="621220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 err="1">
                <a:latin typeface="Calibri"/>
                <a:cs typeface="Calibri"/>
              </a:rPr>
              <a:t>Fakulta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lang="cs-CZ" sz="1800" b="1" spc="165" dirty="0" smtClean="0">
                <a:latin typeface="Calibri"/>
                <a:cs typeface="Calibri"/>
              </a:rPr>
              <a:t>stavební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60" dirty="0">
                <a:latin typeface="Calibri"/>
                <a:cs typeface="Calibri"/>
              </a:rPr>
              <a:t>sport: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lang="cs-CZ" sz="1800" spc="150" dirty="0" smtClean="0">
                <a:latin typeface="Calibri"/>
                <a:cs typeface="Calibri"/>
              </a:rPr>
              <a:t>veslování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175" dirty="0">
                <a:latin typeface="Calibri"/>
                <a:cs typeface="Calibri"/>
              </a:rPr>
              <a:t>sportovní </a:t>
            </a:r>
            <a:r>
              <a:rPr sz="1800" b="1" spc="155" dirty="0">
                <a:latin typeface="Calibri"/>
                <a:cs typeface="Calibri"/>
              </a:rPr>
              <a:t>klub: </a:t>
            </a:r>
            <a:r>
              <a:rPr lang="cs-CZ" sz="1800" spc="140" dirty="0" smtClean="0">
                <a:latin typeface="Calibri"/>
                <a:cs typeface="Calibri"/>
              </a:rPr>
              <a:t>VK Hodonín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80" dirty="0">
                <a:latin typeface="Calibri"/>
                <a:cs typeface="Calibri"/>
              </a:rPr>
              <a:t>nejlepší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výsledky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60" dirty="0">
                <a:latin typeface="Calibri"/>
                <a:cs typeface="Calibri"/>
              </a:rPr>
              <a:t>za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175" dirty="0" err="1">
                <a:latin typeface="Calibri"/>
                <a:cs typeface="Calibri"/>
              </a:rPr>
              <a:t>rok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75" dirty="0" smtClean="0">
                <a:latin typeface="Calibri"/>
                <a:cs typeface="Calibri"/>
              </a:rPr>
              <a:t>201</a:t>
            </a:r>
            <a:r>
              <a:rPr lang="cs-CZ" sz="1800" b="1" spc="75" dirty="0" smtClean="0">
                <a:latin typeface="Calibri"/>
                <a:cs typeface="Calibri"/>
              </a:rPr>
              <a:t>7</a:t>
            </a:r>
            <a:r>
              <a:rPr sz="1800" b="1" spc="75" dirty="0" smtClean="0">
                <a:latin typeface="Calibri"/>
                <a:cs typeface="Calibri"/>
              </a:rPr>
              <a:t>:</a:t>
            </a:r>
            <a:endParaRPr lang="cs-CZ" sz="1800" b="1" spc="75" dirty="0" smtClean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Akademické mistrovství České republiky 1. místo, 2x 2.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Akademické mistrovství České republiky na veslařských trenažerech 1., 2.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Primátorky 4. místo osmy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2. místo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100"/>
              </a:spcBef>
            </a:pPr>
            <a:r>
              <a:rPr lang="cs-CZ" spc="285" dirty="0" smtClean="0"/>
              <a:t>Klára Kašparová </a:t>
            </a:r>
            <a:r>
              <a:rPr spc="360" dirty="0" smtClean="0"/>
              <a:t>– </a:t>
            </a:r>
            <a:r>
              <a:rPr spc="215" dirty="0"/>
              <a:t>8.</a:t>
            </a:r>
            <a:r>
              <a:rPr spc="-475" dirty="0"/>
              <a:t> </a:t>
            </a:r>
            <a:r>
              <a:rPr spc="409" dirty="0"/>
              <a:t>místo</a:t>
            </a:r>
          </a:p>
          <a:p>
            <a:pPr marL="0"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29" dirty="0"/>
              <a:t>a</a:t>
            </a:r>
            <a:r>
              <a:rPr lang="cs-CZ" sz="2800" b="0" spc="229" dirty="0" smtClean="0">
                <a:latin typeface="Calibri"/>
                <a:cs typeface="Calibri"/>
              </a:rPr>
              <a:t>lpské disciplíny, </a:t>
            </a:r>
            <a:r>
              <a:rPr lang="cs-CZ" sz="2800" b="0" spc="229" dirty="0" err="1" smtClean="0">
                <a:latin typeface="Calibri"/>
                <a:cs typeface="Calibri"/>
              </a:rPr>
              <a:t>skicross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074" name="Picture 2" descr="C:\Users\pisova\Desktop\Terka CESA\Sportovní reprezentace\Sportovec roku 2017\vyhlášení 6.12.2017\sportovci VUT Foto\8. Kašparov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2586"/>
            <a:ext cx="7713132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16" y="678472"/>
            <a:ext cx="42710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3200" spc="254" dirty="0" smtClean="0"/>
              <a:t>Klára Kašparová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3859" y="1461808"/>
            <a:ext cx="620966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>
                <a:latin typeface="Calibri"/>
                <a:cs typeface="Calibri"/>
              </a:rPr>
              <a:t>Fakulta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stavební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60" dirty="0">
                <a:latin typeface="Calibri"/>
                <a:cs typeface="Calibri"/>
              </a:rPr>
              <a:t>sport: </a:t>
            </a:r>
            <a:r>
              <a:rPr lang="cs-CZ" sz="1800" spc="155" dirty="0" smtClean="0">
                <a:latin typeface="Calibri"/>
                <a:cs typeface="Calibri"/>
              </a:rPr>
              <a:t>alpské disciplíny, </a:t>
            </a:r>
            <a:r>
              <a:rPr lang="cs-CZ" sz="1800" spc="155" dirty="0" err="1" smtClean="0">
                <a:latin typeface="Calibri"/>
                <a:cs typeface="Calibri"/>
              </a:rPr>
              <a:t>skicross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175" dirty="0">
                <a:latin typeface="Calibri"/>
                <a:cs typeface="Calibri"/>
              </a:rPr>
              <a:t>sportovní </a:t>
            </a:r>
            <a:r>
              <a:rPr sz="1800" b="1" spc="155" dirty="0">
                <a:latin typeface="Calibri"/>
                <a:cs typeface="Calibri"/>
              </a:rPr>
              <a:t>klub: </a:t>
            </a:r>
            <a:r>
              <a:rPr lang="cs-CZ" sz="1800" spc="100" dirty="0" smtClean="0">
                <a:latin typeface="Calibri"/>
                <a:cs typeface="Calibri"/>
              </a:rPr>
              <a:t>Ski akademie </a:t>
            </a:r>
            <a:r>
              <a:rPr sz="1800" spc="100" dirty="0" smtClean="0">
                <a:latin typeface="Calibri"/>
                <a:cs typeface="Calibri"/>
              </a:rPr>
              <a:t>Brno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180" dirty="0">
                <a:latin typeface="Calibri"/>
                <a:cs typeface="Calibri"/>
              </a:rPr>
              <a:t>nejlepší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výsledky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60" dirty="0">
                <a:latin typeface="Calibri"/>
                <a:cs typeface="Calibri"/>
              </a:rPr>
              <a:t>za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175" dirty="0" err="1">
                <a:latin typeface="Calibri"/>
                <a:cs typeface="Calibri"/>
              </a:rPr>
              <a:t>rok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75" dirty="0" smtClean="0">
                <a:latin typeface="Calibri"/>
                <a:cs typeface="Calibri"/>
              </a:rPr>
              <a:t>201</a:t>
            </a:r>
            <a:r>
              <a:rPr lang="cs-CZ" sz="1800" b="1" spc="75" dirty="0" smtClean="0">
                <a:latin typeface="Calibri"/>
                <a:cs typeface="Calibri"/>
              </a:rPr>
              <a:t>7</a:t>
            </a:r>
            <a:r>
              <a:rPr sz="1800" b="1" spc="75" dirty="0" smtClean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juniorů ve </a:t>
            </a:r>
            <a:r>
              <a:rPr lang="cs-CZ" dirty="0" err="1"/>
              <a:t>skicrossu</a:t>
            </a:r>
            <a:r>
              <a:rPr lang="cs-CZ" dirty="0"/>
              <a:t> 1. místo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ve </a:t>
            </a:r>
            <a:r>
              <a:rPr lang="cs-CZ" dirty="0" err="1"/>
              <a:t>skicrossu</a:t>
            </a:r>
            <a:r>
              <a:rPr lang="cs-CZ" dirty="0"/>
              <a:t> 2.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světa juniorů ve </a:t>
            </a:r>
            <a:r>
              <a:rPr lang="cs-CZ" dirty="0" err="1"/>
              <a:t>skicrossu</a:t>
            </a:r>
            <a:r>
              <a:rPr lang="cs-CZ" dirty="0"/>
              <a:t> 14.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Český pohár ve </a:t>
            </a:r>
            <a:r>
              <a:rPr lang="cs-CZ" dirty="0" err="1"/>
              <a:t>skicrossu</a:t>
            </a:r>
            <a:r>
              <a:rPr lang="cs-CZ" dirty="0"/>
              <a:t> 2.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Mistrovství České republiky ve slalomu 4. místo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922" y="241858"/>
            <a:ext cx="7586154" cy="14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100"/>
              </a:spcBef>
            </a:pPr>
            <a:r>
              <a:rPr lang="cs-CZ" spc="300" dirty="0" smtClean="0"/>
              <a:t>Petr Horvát </a:t>
            </a:r>
            <a:r>
              <a:rPr spc="925" dirty="0" smtClean="0"/>
              <a:t>–</a:t>
            </a:r>
            <a:r>
              <a:rPr spc="-370" dirty="0" smtClean="0"/>
              <a:t> </a:t>
            </a:r>
            <a:r>
              <a:rPr spc="-35" dirty="0"/>
              <a:t>7. </a:t>
            </a:r>
            <a:r>
              <a:rPr spc="409" dirty="0"/>
              <a:t>místo</a:t>
            </a:r>
          </a:p>
          <a:p>
            <a:pPr marL="0" algn="ctr">
              <a:lnSpc>
                <a:spcPct val="100000"/>
              </a:lnSpc>
              <a:spcBef>
                <a:spcPts val="90"/>
              </a:spcBef>
            </a:pPr>
            <a:r>
              <a:rPr lang="cs-CZ" sz="2800" b="0" spc="250" dirty="0"/>
              <a:t>lyžařský orientační běh, plavání, orientační běh, běh na lyžích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098" name="Picture 2" descr="C:\Users\pisova\Desktop\Terka CESA\Sportovní reprezentace\Sportovec roku 2017\vyhlášení 6.12.2017\sportovci VUT Foto\7.Horvát autor Elena Fedotová, MS v LOB, Rusko, Krasnoyarsk 8.3.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789</Words>
  <Application>Microsoft Office PowerPoint</Application>
  <PresentationFormat>Předvádění na obrazovce (4:3)</PresentationFormat>
  <Paragraphs>217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Slavnostní  vyhlášení  akademických  sportovců a fotosoutěže Sport na VUT pro rok 2017</vt:lpstr>
      <vt:lpstr>Prezentace aplikace PowerPoint</vt:lpstr>
      <vt:lpstr>Tamara Konopová – 10. místo veslování</vt:lpstr>
      <vt:lpstr>Tamara Konopová</vt:lpstr>
      <vt:lpstr>Veronika Brázdová – 9. místo veslování</vt:lpstr>
      <vt:lpstr>Veronika Brázdová</vt:lpstr>
      <vt:lpstr>Klára Kašparová – 8. místo alpské disciplíny, skicross</vt:lpstr>
      <vt:lpstr>Klára Kašparová</vt:lpstr>
      <vt:lpstr>Petr Horvát – 7. místo lyžařský orientační běh, plavání, orientační běh, běh na lyžích</vt:lpstr>
      <vt:lpstr>Petr Horvát</vt:lpstr>
      <vt:lpstr>Dita Hořínková – 6. místo biatlon, letní biatlon</vt:lpstr>
      <vt:lpstr>Dita Hořínková</vt:lpstr>
      <vt:lpstr>Jan Hrstka – 5. místo veslování</vt:lpstr>
      <vt:lpstr>Jan Hrstka</vt:lpstr>
      <vt:lpstr>Marcela Pírková – 4. místo atletika</vt:lpstr>
      <vt:lpstr>Marcela Pírková</vt:lpstr>
      <vt:lpstr>Marek Smejkal – 3. místo minigolf</vt:lpstr>
      <vt:lpstr>Marek Smejkal</vt:lpstr>
      <vt:lpstr>Štěpán-Adam Havlíček – 2. místo veslování</vt:lpstr>
      <vt:lpstr>Štěpán-Adam Havlíček</vt:lpstr>
      <vt:lpstr>Miloš Nykodým – 1. místo orientační běh</vt:lpstr>
      <vt:lpstr>Miloš Nykodým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Ondřej Tomický – 3. místo Stanový tábor</vt:lpstr>
      <vt:lpstr>Martin Vala – 2. místo Hasič(ka) v okně</vt:lpstr>
      <vt:lpstr>Inka Matoušková – 1. místo Na hraně</vt:lpstr>
      <vt:lpstr>Prezentace aplikace PowerPoint</vt:lpstr>
      <vt:lpstr>Pavel Korvas – 3. místo Výhled na treku v Rumunsku</vt:lpstr>
      <vt:lpstr>Iva Tomášková – 2. místo Cestou, necestou</vt:lpstr>
      <vt:lpstr>Vít Černý – 1. místo Za plotem</vt:lpstr>
      <vt:lpstr>Prezentace aplikace PowerPoint</vt:lpstr>
      <vt:lpstr>Jan Šťastný bez názvu</vt:lpstr>
      <vt:lpstr>Prezentace aplikace PowerPoint</vt:lpstr>
      <vt:lpstr>Martin Vala Přelez, přeskoč, ale nepodlez</vt:lpstr>
      <vt:lpstr>Prezentace aplikace PowerPoint</vt:lpstr>
      <vt:lpstr>Inka Matoušková Na hraně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Vaňková Marta</dc:creator>
  <cp:lastModifiedBy>Kolčavová Radana</cp:lastModifiedBy>
  <cp:revision>17</cp:revision>
  <dcterms:created xsi:type="dcterms:W3CDTF">2017-11-03T10:22:36Z</dcterms:created>
  <dcterms:modified xsi:type="dcterms:W3CDTF">2017-12-06T14:02:23Z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2016-12-06T00:00:00Z</vt:filetime>
  </property>
  <property fmtid="{D5CDD505-2E9C-101B-9397-08002B2CF9AE}" pid="3" name="Creator">
    <vt:lpwstr>Acrobat PDFMaker 10.1 pro PowerPoint</vt:lpwstr>
  </property>
  <property fmtid="{D5CDD505-2E9C-101B-9397-08002B2CF9AE}" pid="4" name="LastSaved">
    <vt:filetime>2017-11-03T00:00:00Z</vt:filetime>
  </property>
</Properties>
</file>