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94" r:id="rId25"/>
    <p:sldId id="281" r:id="rId26"/>
    <p:sldId id="282" r:id="rId27"/>
    <p:sldId id="306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92" r:id="rId36"/>
    <p:sldId id="295" r:id="rId37"/>
    <p:sldId id="297" r:id="rId38"/>
    <p:sldId id="298" r:id="rId39"/>
    <p:sldId id="293" r:id="rId40"/>
    <p:sldId id="304" r:id="rId41"/>
    <p:sldId id="302" r:id="rId42"/>
    <p:sldId id="307" r:id="rId43"/>
    <p:sldId id="303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3" autoAdjust="0"/>
    <p:restoredTop sz="89829" autoAdjust="0"/>
  </p:normalViewPr>
  <p:slideViewPr>
    <p:cSldViewPr>
      <p:cViewPr>
        <p:scale>
          <a:sx n="82" d="100"/>
          <a:sy n="82" d="100"/>
        </p:scale>
        <p:origin x="-72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1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39243498817968"/>
          <c:y val="8.6614173228346455E-2"/>
          <c:w val="0.56973995271867617"/>
          <c:h val="0.6692913385826772"/>
        </c:manualLayout>
      </c:layout>
      <c:lineChart>
        <c:grouping val="standard"/>
        <c:varyColors val="0"/>
        <c:ser>
          <c:idx val="1"/>
          <c:order val="0"/>
          <c:tx>
            <c:v>Inventor</c:v>
          </c:tx>
          <c:spPr>
            <a:ln w="7825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Sheet1!$A$1:$A$4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Sheet1!$B$1:$B$4</c:f>
              <c:numCache>
                <c:formatCode>General</c:formatCode>
                <c:ptCount val="4"/>
                <c:pt idx="0">
                  <c:v>0</c:v>
                </c:pt>
                <c:pt idx="1">
                  <c:v>90</c:v>
                </c:pt>
                <c:pt idx="2">
                  <c:v>150</c:v>
                </c:pt>
                <c:pt idx="3">
                  <c:v>184</c:v>
                </c:pt>
              </c:numCache>
            </c:numRef>
          </c:val>
          <c:smooth val="0"/>
        </c:ser>
        <c:ser>
          <c:idx val="2"/>
          <c:order val="1"/>
          <c:tx>
            <c:v>University</c:v>
          </c:tx>
          <c:spPr>
            <a:ln w="7825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Sheet1!$A$1:$A$4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Sheet1!$C$1:$C$4</c:f>
              <c:numCache>
                <c:formatCode>General</c:formatCode>
                <c:ptCount val="4"/>
                <c:pt idx="0">
                  <c:v>0</c:v>
                </c:pt>
                <c:pt idx="1">
                  <c:v>95</c:v>
                </c:pt>
                <c:pt idx="2">
                  <c:v>175</c:v>
                </c:pt>
                <c:pt idx="3">
                  <c:v>237</c:v>
                </c:pt>
              </c:numCache>
            </c:numRef>
          </c:val>
          <c:smooth val="0"/>
        </c:ser>
        <c:ser>
          <c:idx val="3"/>
          <c:order val="2"/>
          <c:tx>
            <c:v>Department</c:v>
          </c:tx>
          <c:spPr>
            <a:ln w="7825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Sheet1!$A$1:$A$4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</c:numCache>
            </c:numRef>
          </c:cat>
          <c:val>
            <c:numRef>
              <c:f>Sheet1!$D$1:$D$4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605504"/>
        <c:axId val="121607680"/>
      </c:lineChart>
      <c:catAx>
        <c:axId val="12160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5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£ licence income</a:t>
                </a:r>
              </a:p>
            </c:rich>
          </c:tx>
          <c:layout>
            <c:manualLayout>
              <c:xMode val="edge"/>
              <c:yMode val="edge"/>
              <c:x val="0.32151300236406621"/>
              <c:y val="0.87007874015748032"/>
            </c:manualLayout>
          </c:layout>
          <c:overlay val="0"/>
          <c:spPr>
            <a:noFill/>
            <a:ln w="156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60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607680"/>
        <c:scaling>
          <c:orientation val="minMax"/>
        </c:scaling>
        <c:delete val="0"/>
        <c:axPos val="l"/>
        <c:majorGridlines>
          <c:spPr>
            <a:ln w="195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57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Distribution</a:t>
                </a:r>
              </a:p>
            </c:rich>
          </c:tx>
          <c:layout>
            <c:manualLayout>
              <c:xMode val="edge"/>
              <c:yMode val="edge"/>
              <c:x val="2.6004728132387706E-2"/>
              <c:y val="0.28346456692913385"/>
            </c:manualLayout>
          </c:layout>
          <c:overlay val="0"/>
          <c:spPr>
            <a:noFill/>
            <a:ln w="156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605504"/>
        <c:crosses val="autoZero"/>
        <c:crossBetween val="between"/>
      </c:valAx>
      <c:spPr>
        <a:solidFill>
          <a:srgbClr val="C0C0C0"/>
        </a:solidFill>
        <a:ln w="782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177304964539005"/>
          <c:y val="0.29921259842519687"/>
          <c:w val="0.23877068557919623"/>
          <c:h val="0.24015748031496062"/>
        </c:manualLayout>
      </c:layout>
      <c:overlay val="0"/>
      <c:spPr>
        <a:solidFill>
          <a:srgbClr val="FFFFFF"/>
        </a:solidFill>
        <a:ln w="1956">
          <a:solidFill>
            <a:srgbClr val="000000"/>
          </a:solidFill>
          <a:prstDash val="solid"/>
        </a:ln>
      </c:spPr>
      <c:txPr>
        <a:bodyPr/>
        <a:lstStyle/>
        <a:p>
          <a:pPr>
            <a:defRPr sz="524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956">
      <a:solidFill>
        <a:srgbClr val="000000"/>
      </a:solidFill>
      <a:prstDash val="solid"/>
    </a:ln>
  </c:spPr>
  <c:txPr>
    <a:bodyPr/>
    <a:lstStyle/>
    <a:p>
      <a:pPr>
        <a:defRPr sz="57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FFEA-D3C9-403E-B007-F5B148A1BD6E}" type="datetimeFigureOut">
              <a:rPr lang="en-GB" smtClean="0"/>
              <a:t>12/12/2011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0BCFC-9AFA-43B4-AFF5-06120EF18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8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A6A7-EEEB-419A-91A1-5DEFE303B95E}" type="datetimeFigureOut">
              <a:rPr lang="en-GB" smtClean="0"/>
              <a:t>12/12/2011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04FA-2F44-4DEC-A7A0-6E1380D06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77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04FA-2F44-4DEC-A7A0-6E1380D06D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6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7528A-A9C0-4A14-A3E4-467E21A894F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67656-0E12-49BE-838D-50477E082350}" type="slidenum">
              <a:rPr lang="en-US"/>
              <a:pPr/>
              <a:t>14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909FA-EE21-44A5-80B0-7AD07A2C3D51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B1388-9E20-41C2-AC6B-98C2BA779F5A}" type="slidenum">
              <a:rPr lang="en-US"/>
              <a:pPr/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10BBD-4DEB-477D-BA67-DF2AB4F82A18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7528A-A9C0-4A14-A3E4-467E21A894F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A92E9-BAF6-407E-A47D-0FC01B2A9A4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 smtClean="0"/>
              <a:t>Cambridge přes 8 milionů liber příjem z </a:t>
            </a:r>
            <a:r>
              <a:rPr lang="cs-CZ" dirty="0" err="1" smtClean="0"/>
              <a:t>licnecí</a:t>
            </a:r>
            <a:r>
              <a:rPr lang="cs-CZ" dirty="0" smtClean="0"/>
              <a:t> ale z toho pouze něco přes 1 milion příjem univerzity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Zato od roku 2000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20 nových budov</a:t>
            </a:r>
          </a:p>
          <a:p>
            <a:pPr>
              <a:spcBef>
                <a:spcPct val="0"/>
              </a:spcBef>
            </a:pPr>
            <a:r>
              <a:rPr lang="cs-CZ" dirty="0" smtClean="0"/>
              <a:t>9 (10) Nobelových cen  </a:t>
            </a:r>
            <a:r>
              <a:rPr lang="en-US" b="1" dirty="0" err="1" smtClean="0"/>
              <a:t>Venki</a:t>
            </a:r>
            <a:r>
              <a:rPr lang="en-US" b="1" dirty="0" smtClean="0"/>
              <a:t> </a:t>
            </a:r>
            <a:r>
              <a:rPr lang="en-US" b="1" dirty="0" err="1" smtClean="0"/>
              <a:t>Ramakrishnan</a:t>
            </a:r>
            <a:endParaRPr lang="en-US" b="1" dirty="0" smtClean="0"/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Nemusí to být Karlova univerzita se svým několika miliardovým rozpočtem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>
              <a:spcBef>
                <a:spcPct val="0"/>
              </a:spcBef>
            </a:pPr>
            <a:r>
              <a:rPr lang="cs-CZ" dirty="0" smtClean="0"/>
              <a:t>Ústav Fyzikální Biologie JČ v Nových Hradech (na Rakousko České hranici)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B2D-B12C-419B-8120-C9104D8D20BF}" type="slidenum">
              <a:rPr lang="en-GB"/>
              <a:pPr/>
              <a:t>20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59F76-1E73-440B-880F-ADED3D8460E6}" type="slidenum">
              <a:rPr lang="en-GB"/>
              <a:pPr/>
              <a:t>21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645D9-89E1-45AC-B48E-DB47429C5DBF}" type="slidenum">
              <a:rPr lang="en-GB"/>
              <a:pPr/>
              <a:t>22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DCFA9-C755-48E5-83B5-2F88AF1161B3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21957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CD1E7-204B-4554-B361-B62957236CEA}" type="slidenum">
              <a:rPr lang="en-US"/>
              <a:pPr/>
              <a:t>23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A92E9-BAF6-407E-A47D-0FC01B2A9A4E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Cambridge přes 8 milionů liber příjem z licnecí ale z toho pouze něco přes 1 milion příjem univerzity</a:t>
            </a:r>
          </a:p>
          <a:p>
            <a:pPr>
              <a:spcBef>
                <a:spcPct val="0"/>
              </a:spcBef>
            </a:pPr>
            <a:r>
              <a:rPr lang="cs-CZ" smtClean="0"/>
              <a:t>Zato od roku 2000</a:t>
            </a:r>
          </a:p>
          <a:p>
            <a:pPr>
              <a:spcBef>
                <a:spcPct val="0"/>
              </a:spcBef>
            </a:pPr>
            <a:r>
              <a:rPr lang="cs-CZ" smtClean="0"/>
              <a:t>20 nových budov</a:t>
            </a:r>
          </a:p>
          <a:p>
            <a:pPr>
              <a:spcBef>
                <a:spcPct val="0"/>
              </a:spcBef>
            </a:pPr>
            <a:r>
              <a:rPr lang="cs-CZ" smtClean="0"/>
              <a:t>9 (10) Nobelových cen  </a:t>
            </a:r>
            <a:r>
              <a:rPr lang="en-US" b="1" smtClean="0"/>
              <a:t>Venki Ramakrishnan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Nemusí to být Karlova univerzita se svým několika miliardovým rozpočtem</a:t>
            </a:r>
          </a:p>
          <a:p>
            <a:pPr>
              <a:spcBef>
                <a:spcPct val="0"/>
              </a:spcBef>
            </a:pPr>
            <a:endParaRPr lang="cs-CZ" smtClean="0"/>
          </a:p>
          <a:p>
            <a:pPr>
              <a:spcBef>
                <a:spcPct val="0"/>
              </a:spcBef>
            </a:pPr>
            <a:r>
              <a:rPr lang="cs-CZ" smtClean="0"/>
              <a:t>Ústav Fyzikální Biologie JČ v Nových Hradech (na Rakousko České hranici)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F0C53-5A6F-404E-8173-DDE44B886FD1}" type="slidenum">
              <a:rPr lang="en-US"/>
              <a:pPr/>
              <a:t>25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6 endowed chairs</a:t>
            </a:r>
          </a:p>
          <a:p>
            <a:r>
              <a:rPr lang="en-GB"/>
              <a:t>3 Ad Hominem professors</a:t>
            </a:r>
          </a:p>
          <a:p>
            <a:r>
              <a:rPr lang="en-GB"/>
              <a:t>6 Readers</a:t>
            </a:r>
          </a:p>
          <a:p>
            <a:endParaRPr lang="en-GB"/>
          </a:p>
          <a:p>
            <a:r>
              <a:rPr lang="en-GB"/>
              <a:t>Sir Paul Trinity – Natural Sciences</a:t>
            </a:r>
          </a:p>
          <a:p>
            <a:r>
              <a:rPr lang="en-GB"/>
              <a:t>Cadbury Schweppes, later buy out (£97M)</a:t>
            </a:r>
          </a:p>
          <a:p>
            <a:r>
              <a:rPr lang="en-GB"/>
              <a:t>Premier Brands sold in 1989 (£310M)</a:t>
            </a:r>
          </a:p>
          <a:p>
            <a:endParaRPr lang="en-GB"/>
          </a:p>
          <a:p>
            <a:r>
              <a:rPr lang="en-GB"/>
              <a:t>Monument Trust – set up by Simon Sainsbury</a:t>
            </a:r>
          </a:p>
          <a:p>
            <a:r>
              <a:rPr lang="en-GB"/>
              <a:t>Trinity – History</a:t>
            </a:r>
          </a:p>
          <a:p>
            <a:r>
              <a:rPr lang="en-GB"/>
              <a:t>Initial endowment of the Trust £100M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F7AAB-F0DF-460A-86DB-4C3C93BFD9F5}" type="slidenum">
              <a:rPr lang="en-US"/>
              <a:pPr/>
              <a:t>26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04FA-2F44-4DEC-A7A0-6E1380D06DA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04FA-2F44-4DEC-A7A0-6E1380D06DA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909FA-EE21-44A5-80B0-7AD07A2C3D51}" type="slidenum">
              <a:rPr lang="en-US"/>
              <a:pPr/>
              <a:t>38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909FA-EE21-44A5-80B0-7AD07A2C3D51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909FA-EE21-44A5-80B0-7AD07A2C3D51}" type="slidenum">
              <a:rPr lang="en-US"/>
              <a:pPr/>
              <a:t>40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99FD-6154-46B0-B6BD-1F1DFE019DBE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2195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8600" indent="-228600"/>
            <a:r>
              <a:rPr lang="en-GB"/>
              <a:t>Newton, Darwin, Maxwell, Babbage, Rutherford, , Watson, Crick, Whittle,, Hoyle, Brenner, Josephson Hawking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94612-7DF9-4A10-9444-E6677D2143BA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21957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6D616-160F-4848-BC48-723F162A3330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A31D4-79E8-4856-8917-B2013CF42E86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21957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F87B-9686-42A1-9B40-9A85D1B9FBA6}" type="slidenum">
              <a:rPr lang="en-US"/>
              <a:pPr/>
              <a:t>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21957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6997D-FB3A-4633-BC05-886AB1031299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F963B-75FA-4741-B7B8-B4224ADB5B05}" type="slidenum">
              <a:rPr lang="en-US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B3F9-ABEB-4822-AD94-94E44A99D37E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1E43-0BAD-42E3-8852-945782F55C26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2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6E51-56FC-41F9-AEB8-983DA3FA0391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2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44D84B-088A-4D88-9022-0110D0BA46CF}" type="datetime1">
              <a:rPr lang="en-GB" altLang="en-US" smtClean="0"/>
              <a:t>12/12/2011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Prof R. Hanka 2011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A51B87-74CC-47FE-B08B-00087022B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7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4756-9EDD-4D78-8E2C-C16845935D93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7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3310-0B5C-4A47-86B4-E26044555A57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2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0C7-7DB4-47AF-AA10-E31BF4BDD051}" type="datetime1">
              <a:rPr lang="en-GB" smtClean="0"/>
              <a:t>12/12/2011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6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F12-28EE-443D-934A-ABDD83F7F4BF}" type="datetime1">
              <a:rPr lang="en-GB" smtClean="0"/>
              <a:t>12/12/2011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0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C552-1321-416C-AF8B-4E73F91FCBA3}" type="datetime1">
              <a:rPr lang="en-GB" smtClean="0"/>
              <a:t>12/12/2011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8B4-0064-443A-96E2-725D3B047DCC}" type="datetime1">
              <a:rPr lang="en-GB" smtClean="0"/>
              <a:t>12/12/2011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0182-13D9-477E-BE8C-485341F808CD}" type="datetime1">
              <a:rPr lang="en-GB" smtClean="0"/>
              <a:t>12/12/2011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5F69-8A4D-439A-BBB7-7CB7D6FA85B5}" type="datetime1">
              <a:rPr lang="en-GB" smtClean="0"/>
              <a:t>12/12/2011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CC70-6628-4697-9BE9-023816A85B44}" type="datetime1">
              <a:rPr lang="en-GB" smtClean="0"/>
              <a:t>12/12/2011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E66B-8527-4AF6-BBD6-2809C103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0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34" y="-99392"/>
            <a:ext cx="9337936" cy="6984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448" y="-85700"/>
            <a:ext cx="9180512" cy="695739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Prof. Ing. R. Haňka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University </a:t>
            </a:r>
            <a:r>
              <a:rPr lang="cs-CZ" dirty="0" err="1">
                <a:solidFill>
                  <a:schemeClr val="tx1"/>
                </a:solidFill>
              </a:rPr>
              <a:t>o</a:t>
            </a:r>
            <a:r>
              <a:rPr lang="cs-CZ" dirty="0" err="1" smtClean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 Cambridge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7918648" cy="21156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má 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Cambridge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úspěch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TT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Jak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 z toho poučit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009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Cambridge Phenomenon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411663"/>
          </a:xfrm>
        </p:spPr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smtClean="0"/>
              <a:t>Cambridžské </a:t>
            </a:r>
            <a:r>
              <a:rPr lang="cs-CZ" dirty="0"/>
              <a:t>oblasti je </a:t>
            </a:r>
            <a:r>
              <a:rPr lang="cs-CZ" dirty="0" smtClean="0"/>
              <a:t>dnes kolem</a:t>
            </a:r>
            <a:r>
              <a:rPr lang="en-GB" dirty="0" smtClean="0"/>
              <a:t> </a:t>
            </a:r>
            <a:r>
              <a:rPr lang="en-GB" dirty="0"/>
              <a:t>250 </a:t>
            </a:r>
            <a:r>
              <a:rPr lang="cs-CZ" dirty="0"/>
              <a:t>firem spočívajících na duševním vlastnictví z </a:t>
            </a:r>
            <a:r>
              <a:rPr lang="en-GB" dirty="0"/>
              <a:t>Cambridge University (</a:t>
            </a:r>
            <a:r>
              <a:rPr lang="cs-CZ" dirty="0"/>
              <a:t>z těchto firem </a:t>
            </a:r>
            <a:r>
              <a:rPr lang="en-GB" dirty="0"/>
              <a:t>120 </a:t>
            </a:r>
            <a:r>
              <a:rPr lang="cs-CZ" dirty="0"/>
              <a:t>založeno v posledních pěti letech</a:t>
            </a:r>
            <a:r>
              <a:rPr lang="en-GB" dirty="0" smtClean="0"/>
              <a:t>)</a:t>
            </a:r>
            <a:endParaRPr lang="cs-CZ" dirty="0" smtClean="0"/>
          </a:p>
          <a:p>
            <a:r>
              <a:rPr lang="cs-CZ" dirty="0"/>
              <a:t>V roce</a:t>
            </a:r>
            <a:r>
              <a:rPr lang="en-GB" dirty="0"/>
              <a:t> 1985,</a:t>
            </a:r>
            <a:r>
              <a:rPr lang="cs-CZ" dirty="0"/>
              <a:t>se této řetězové reakci začalo říkat</a:t>
            </a:r>
            <a:r>
              <a:rPr lang="en-GB" dirty="0"/>
              <a:t> </a:t>
            </a:r>
            <a:r>
              <a:rPr lang="en-GB" i="1" dirty="0"/>
              <a:t>The Cambridge </a:t>
            </a:r>
            <a:r>
              <a:rPr lang="cs-CZ" i="1" dirty="0"/>
              <a:t>P</a:t>
            </a:r>
            <a:r>
              <a:rPr lang="en-GB" i="1" dirty="0" err="1" smtClean="0"/>
              <a:t>henomenon</a:t>
            </a:r>
            <a:endParaRPr lang="en-GB" dirty="0"/>
          </a:p>
          <a:p>
            <a:r>
              <a:rPr lang="cs-CZ" dirty="0"/>
              <a:t>Roční obrat těchto firem je přes</a:t>
            </a:r>
            <a:r>
              <a:rPr lang="en-GB" dirty="0"/>
              <a:t> £800 </a:t>
            </a:r>
            <a:r>
              <a:rPr lang="en-GB" dirty="0" smtClean="0"/>
              <a:t>million</a:t>
            </a:r>
            <a:r>
              <a:rPr lang="cs-CZ" dirty="0" smtClean="0"/>
              <a:t>ů</a:t>
            </a:r>
            <a:r>
              <a:rPr lang="en-GB" dirty="0" smtClean="0"/>
              <a:t> </a:t>
            </a:r>
            <a:r>
              <a:rPr lang="cs-CZ" dirty="0"/>
              <a:t>a zaměstnávají</a:t>
            </a:r>
            <a:r>
              <a:rPr lang="en-GB" dirty="0"/>
              <a:t> 9,000 </a:t>
            </a:r>
            <a:r>
              <a:rPr lang="cs-CZ" dirty="0"/>
              <a:t>lidí</a:t>
            </a:r>
            <a:r>
              <a:rPr lang="en-GB" dirty="0"/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dobrým nápadem – TT.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12</a:t>
            </a:fld>
            <a:endParaRPr lang="en-GB"/>
          </a:p>
        </p:txBody>
      </p:sp>
      <p:sp>
        <p:nvSpPr>
          <p:cNvPr id="3" name="Down Arrow 2"/>
          <p:cNvSpPr/>
          <p:nvPr/>
        </p:nvSpPr>
        <p:spPr>
          <a:xfrm rot="1853924">
            <a:off x="2111073" y="178981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 rot="19600355">
            <a:off x="4655224" y="174433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895054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Prodat licenci vhodné firmě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30972" y="3895054"/>
            <a:ext cx="299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Založit novou, spin-</a:t>
            </a:r>
            <a:r>
              <a:rPr lang="cs-CZ" dirty="0" err="1" smtClean="0"/>
              <a:t>off</a:t>
            </a:r>
            <a:r>
              <a:rPr lang="cs-CZ" dirty="0" smtClean="0"/>
              <a:t>,  firmu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53136"/>
            <a:ext cx="3207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Méně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Okamžitý finanční přínos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Omezený lokální dopad.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65313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Dopad na místní ekonomiku a trh pracovních sil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Více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Nejistý finanční přínos.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0104" y="1309495"/>
            <a:ext cx="3194911" cy="1952554"/>
            <a:chOff x="5744761" y="1327008"/>
            <a:chExt cx="3194911" cy="1952554"/>
          </a:xfrm>
        </p:grpSpPr>
        <p:sp>
          <p:nvSpPr>
            <p:cNvPr id="9" name="Down Arrow 8"/>
            <p:cNvSpPr/>
            <p:nvPr/>
          </p:nvSpPr>
          <p:spPr>
            <a:xfrm rot="16837239">
              <a:off x="6248817" y="822952"/>
              <a:ext cx="864096" cy="1872208"/>
            </a:xfrm>
            <a:prstGeom prst="downArrow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1451" y="2356232"/>
              <a:ext cx="2518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Navázat úzkou spolupráci s relevantní velkou firmou.</a:t>
              </a:r>
              <a:endParaRPr lang="en-GB" dirty="0"/>
            </a:p>
          </p:txBody>
        </p:sp>
      </p:grpSp>
      <p:sp>
        <p:nvSpPr>
          <p:cNvPr id="15" name="Down Arrow 14"/>
          <p:cNvSpPr/>
          <p:nvPr/>
        </p:nvSpPr>
        <p:spPr>
          <a:xfrm rot="13154105">
            <a:off x="3975489" y="3999053"/>
            <a:ext cx="313419" cy="1536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build="p" bldLvl="2"/>
      <p:bldP spid="8" grpId="0" build="p" bldLvl="2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208336" cy="40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14290"/>
            <a:ext cx="4857784" cy="13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6000768"/>
            <a:ext cx="326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35 zaměstnanců  +  10 externistů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60007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Operační náklady </a:t>
            </a:r>
            <a:r>
              <a:rPr lang="en-GB" dirty="0" smtClean="0"/>
              <a:t>£</a:t>
            </a:r>
            <a:r>
              <a:rPr lang="en-GB" b="1" dirty="0" smtClean="0"/>
              <a:t> </a:t>
            </a:r>
            <a:r>
              <a:rPr lang="cs-CZ" dirty="0" smtClean="0"/>
              <a:t>2.5 milionu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Cambridge Enterprise Ltd</a:t>
            </a:r>
            <a:r>
              <a:rPr lang="en-GB" b="1" dirty="0" smtClean="0"/>
              <a:t>.</a:t>
            </a:r>
            <a:r>
              <a:rPr lang="cs-CZ" b="1" dirty="0" smtClean="0"/>
              <a:t> (CE)</a:t>
            </a:r>
            <a:endParaRPr lang="cs-CZ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33655"/>
            <a:ext cx="8569325" cy="40116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600" dirty="0" smtClean="0"/>
              <a:t>   Je to samostatná právní organizace plně vlastněná univerzitou</a:t>
            </a:r>
            <a:r>
              <a:rPr lang="en-GB" sz="2600" dirty="0" smtClean="0"/>
              <a:t>:</a:t>
            </a:r>
            <a:endParaRPr lang="cs-CZ" sz="26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cs-CZ" sz="2200" b="1" dirty="0" err="1"/>
              <a:t>Corporate</a:t>
            </a:r>
            <a:r>
              <a:rPr lang="cs-CZ" sz="2200" b="1" dirty="0"/>
              <a:t> </a:t>
            </a:r>
            <a:r>
              <a:rPr lang="cs-CZ" sz="2200" b="1" dirty="0" err="1"/>
              <a:t>Liaison</a:t>
            </a:r>
            <a:r>
              <a:rPr lang="cs-CZ" sz="2200" b="1" dirty="0"/>
              <a:t> Office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Pomáhá komerčním organizacím najít vhodného experta z univerzity pro konzultace a další spolupráci.</a:t>
            </a:r>
          </a:p>
          <a:p>
            <a:pPr lvl="1">
              <a:lnSpc>
                <a:spcPct val="90000"/>
              </a:lnSpc>
            </a:pPr>
            <a:r>
              <a:rPr lang="cs-CZ" sz="2200" b="1" dirty="0" smtClean="0"/>
              <a:t>Technology </a:t>
            </a:r>
            <a:r>
              <a:rPr lang="cs-CZ" sz="2200" b="1" dirty="0"/>
              <a:t>Transfer Office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Smlouvy o zachování mlčenlivosti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Ochrana duševního vlastnictví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en-GB" dirty="0" smtClean="0"/>
              <a:t>Licence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Podpora zakládání Spin</a:t>
            </a:r>
            <a:r>
              <a:rPr lang="en-GB" dirty="0" smtClean="0"/>
              <a:t>-off</a:t>
            </a:r>
            <a:r>
              <a:rPr lang="cs-CZ" dirty="0" smtClean="0"/>
              <a:t> firem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smtClean="0"/>
              <a:t>Malý </a:t>
            </a:r>
            <a:r>
              <a:rPr lang="en-GB" dirty="0" smtClean="0"/>
              <a:t>in</a:t>
            </a:r>
            <a:r>
              <a:rPr lang="cs-CZ" dirty="0" smtClean="0"/>
              <a:t>k</a:t>
            </a:r>
            <a:r>
              <a:rPr lang="en-GB" dirty="0" err="1" smtClean="0"/>
              <a:t>ub</a:t>
            </a:r>
            <a:r>
              <a:rPr lang="cs-CZ" dirty="0" smtClean="0"/>
              <a:t>á</a:t>
            </a:r>
            <a:r>
              <a:rPr lang="en-GB" dirty="0" smtClean="0"/>
              <a:t>tor </a:t>
            </a:r>
            <a:r>
              <a:rPr lang="cs-CZ" dirty="0" smtClean="0"/>
              <a:t>pro</a:t>
            </a:r>
            <a:r>
              <a:rPr lang="en-GB" dirty="0" smtClean="0"/>
              <a:t> </a:t>
            </a:r>
            <a:r>
              <a:rPr lang="en-GB" dirty="0">
                <a:latin typeface="Tahoma"/>
              </a:rPr>
              <a:t>‘</a:t>
            </a:r>
            <a:r>
              <a:rPr lang="en-GB" dirty="0"/>
              <a:t>FFF</a:t>
            </a:r>
            <a:r>
              <a:rPr lang="en-GB" dirty="0">
                <a:latin typeface="Tahoma"/>
              </a:rPr>
              <a:t>’</a:t>
            </a:r>
            <a:r>
              <a:rPr lang="en-GB" dirty="0"/>
              <a:t> </a:t>
            </a:r>
            <a:r>
              <a:rPr lang="cs-CZ" dirty="0" smtClean="0"/>
              <a:t>fázi</a:t>
            </a:r>
            <a:r>
              <a:rPr lang="en-GB" dirty="0" smtClean="0"/>
              <a:t>, </a:t>
            </a:r>
            <a:r>
              <a:rPr lang="en-GB" dirty="0"/>
              <a:t>Business </a:t>
            </a:r>
            <a:r>
              <a:rPr lang="en-GB" dirty="0" smtClean="0"/>
              <a:t>Mentors</a:t>
            </a:r>
            <a:r>
              <a:rPr lang="cs-CZ" dirty="0" smtClean="0"/>
              <a:t>.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GB" dirty="0"/>
              <a:t>CE Seed Funds ( 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14</a:t>
            </a:fld>
            <a:endParaRPr lang="en-GB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533920" y="4913890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990000"/>
                </a:solidFill>
                <a:latin typeface="Tahoma" pitchFamily="34" charset="0"/>
              </a:rPr>
              <a:t>£10K Market &amp; IP assessment</a:t>
            </a:r>
            <a:endParaRPr lang="en-US" sz="200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533920" y="4913890"/>
            <a:ext cx="3376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00"/>
                </a:solidFill>
                <a:latin typeface="Tahoma" pitchFamily="34" charset="0"/>
              </a:rPr>
              <a:t>£10K, £60K Concept funding</a:t>
            </a:r>
            <a:endParaRPr lang="en-US" sz="2000" dirty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533920" y="4913890"/>
            <a:ext cx="397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00"/>
                </a:solidFill>
                <a:latin typeface="Tahoma" pitchFamily="34" charset="0"/>
              </a:rPr>
              <a:t>£10K, £60K, £250K</a:t>
            </a:r>
            <a:r>
              <a:rPr lang="en-GB" sz="2000" dirty="0">
                <a:latin typeface="Tahoma" pitchFamily="34" charset="0"/>
              </a:rPr>
              <a:t> </a:t>
            </a:r>
            <a:r>
              <a:rPr lang="en-GB" sz="2000" dirty="0">
                <a:solidFill>
                  <a:srgbClr val="990000"/>
                </a:solidFill>
                <a:latin typeface="Tahoma" pitchFamily="34" charset="0"/>
              </a:rPr>
              <a:t>Seed funding)</a:t>
            </a:r>
            <a:endParaRPr lang="en-US" sz="2000" dirty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86052" y="5572503"/>
            <a:ext cx="570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GB" sz="2400" b="1" dirty="0">
                <a:solidFill>
                  <a:srgbClr val="990000"/>
                </a:solidFill>
                <a:latin typeface="Tahoma" pitchFamily="34" charset="0"/>
              </a:rPr>
              <a:t>Cambridge Venture Capital Fund</a:t>
            </a:r>
            <a:r>
              <a:rPr lang="en-GB" sz="2400" dirty="0">
                <a:solidFill>
                  <a:srgbClr val="990000"/>
                </a:solidFill>
                <a:latin typeface="Tahoma" pitchFamily="34" charset="0"/>
              </a:rPr>
              <a:t>.</a:t>
            </a:r>
            <a:endParaRPr lang="en-US" sz="2400" dirty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7780" y="1877491"/>
            <a:ext cx="7416824" cy="3554140"/>
          </a:xfrm>
          <a:prstGeom prst="round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Strukturovaný přístup k TT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037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  <p:bldP spid="91140" grpId="0"/>
      <p:bldP spid="91141" grpId="0"/>
      <p:bldP spid="91142" grpId="0"/>
      <p:bldP spid="91143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součásti TT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31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Fakultní </a:t>
            </a:r>
            <a:r>
              <a:rPr lang="en-GB" sz="3100" dirty="0" smtClean="0"/>
              <a:t>‘Enterprise </a:t>
            </a:r>
            <a:r>
              <a:rPr lang="en-GB" sz="3100" dirty="0"/>
              <a:t>Champions’ </a:t>
            </a:r>
            <a:r>
              <a:rPr lang="en-GB" sz="2100" dirty="0" smtClean="0"/>
              <a:t>(</a:t>
            </a:r>
            <a:r>
              <a:rPr lang="cs-CZ" sz="2100" dirty="0" smtClean="0"/>
              <a:t>základní komunikační kanál mezi CE a katedrami/ústavy</a:t>
            </a:r>
            <a:r>
              <a:rPr lang="en-GB" sz="2100" dirty="0" smtClean="0"/>
              <a:t>).</a:t>
            </a:r>
            <a:endParaRPr lang="en-GB" sz="21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Týdenní</a:t>
            </a:r>
            <a:r>
              <a:rPr lang="en-GB" sz="3100" dirty="0" smtClean="0"/>
              <a:t> </a:t>
            </a:r>
            <a:endParaRPr lang="en-GB" sz="3100" dirty="0"/>
          </a:p>
          <a:p>
            <a:pPr lvl="2">
              <a:lnSpc>
                <a:spcPct val="90000"/>
              </a:lnSpc>
            </a:pPr>
            <a:r>
              <a:rPr lang="en-GB" sz="2500" dirty="0" smtClean="0"/>
              <a:t>Business</a:t>
            </a:r>
            <a:r>
              <a:rPr lang="cs-CZ" sz="2500" dirty="0" smtClean="0"/>
              <a:t> poradna</a:t>
            </a:r>
            <a:r>
              <a:rPr lang="en-GB" sz="2500" dirty="0" smtClean="0"/>
              <a:t>.</a:t>
            </a:r>
            <a:endParaRPr lang="en-GB" sz="2500" dirty="0"/>
          </a:p>
          <a:p>
            <a:pPr lvl="2">
              <a:lnSpc>
                <a:spcPct val="90000"/>
              </a:lnSpc>
            </a:pPr>
            <a:r>
              <a:rPr lang="cs-CZ" sz="2500" dirty="0" smtClean="0"/>
              <a:t>Pracovní (</a:t>
            </a:r>
            <a:r>
              <a:rPr lang="en-GB" sz="2500" dirty="0" smtClean="0"/>
              <a:t>Mentoring</a:t>
            </a:r>
            <a:r>
              <a:rPr lang="cs-CZ" sz="2500" dirty="0" smtClean="0"/>
              <a:t>)</a:t>
            </a:r>
            <a:r>
              <a:rPr lang="en-GB" sz="2500" dirty="0" smtClean="0"/>
              <a:t> </a:t>
            </a:r>
            <a:r>
              <a:rPr lang="cs-CZ" sz="2500" dirty="0" smtClean="0"/>
              <a:t>snídaně</a:t>
            </a:r>
            <a:r>
              <a:rPr lang="en-GB" sz="2500" dirty="0" smtClean="0"/>
              <a:t>.</a:t>
            </a:r>
            <a:endParaRPr lang="en-GB" sz="25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Univerzitní krátkodobý inkubátor</a:t>
            </a:r>
            <a:r>
              <a:rPr lang="en-GB" sz="3100" dirty="0" smtClean="0"/>
              <a:t> </a:t>
            </a:r>
            <a:r>
              <a:rPr lang="en-GB" sz="2100" dirty="0" smtClean="0"/>
              <a:t>(</a:t>
            </a:r>
            <a:r>
              <a:rPr lang="cs-CZ" sz="2100" dirty="0" smtClean="0"/>
              <a:t>max. 1 rok, plná </a:t>
            </a:r>
            <a:r>
              <a:rPr lang="en-GB" sz="2100" dirty="0" smtClean="0"/>
              <a:t>admin</a:t>
            </a:r>
            <a:r>
              <a:rPr lang="en-GB" sz="2100" dirty="0"/>
              <a:t>. </a:t>
            </a:r>
            <a:r>
              <a:rPr lang="cs-CZ" sz="2100" dirty="0" smtClean="0"/>
              <a:t>podpora, malé laboratoře/kanceláře</a:t>
            </a:r>
            <a:r>
              <a:rPr lang="en-GB" sz="2100" dirty="0" smtClean="0"/>
              <a:t>, </a:t>
            </a:r>
            <a:r>
              <a:rPr lang="cs-CZ" sz="2100" dirty="0" err="1" smtClean="0"/>
              <a:t>třžní</a:t>
            </a:r>
            <a:r>
              <a:rPr lang="cs-CZ" sz="2100" dirty="0" smtClean="0"/>
              <a:t> nájemné</a:t>
            </a:r>
            <a:r>
              <a:rPr lang="en-GB" sz="2100" dirty="0" smtClean="0"/>
              <a:t>).</a:t>
            </a:r>
            <a:endParaRPr lang="en-GB" sz="21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Komerční inkubátory </a:t>
            </a:r>
            <a:r>
              <a:rPr lang="en-GB" sz="2100" dirty="0" smtClean="0"/>
              <a:t>(St</a:t>
            </a:r>
            <a:r>
              <a:rPr lang="en-GB" sz="2100" dirty="0"/>
              <a:t>. John’s Innovation Centre, etc.).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Spolupráce vědy a průmyslu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Mus</a:t>
            </a:r>
            <a:r>
              <a:rPr lang="cs-CZ" dirty="0">
                <a:latin typeface="Tahoma"/>
              </a:rPr>
              <a:t>í</a:t>
            </a:r>
            <a:r>
              <a:rPr lang="cs-CZ" dirty="0"/>
              <a:t> pracovat oběma </a:t>
            </a:r>
            <a:r>
              <a:rPr lang="cs-CZ" dirty="0" smtClean="0"/>
              <a:t>směry</a:t>
            </a:r>
          </a:p>
          <a:p>
            <a:endParaRPr lang="cs-CZ" dirty="0"/>
          </a:p>
          <a:p>
            <a:r>
              <a:rPr lang="cs-CZ" dirty="0"/>
              <a:t>Skutečné výhody pro obě </a:t>
            </a:r>
            <a:r>
              <a:rPr lang="cs-CZ" dirty="0" smtClean="0"/>
              <a:t>strany</a:t>
            </a:r>
          </a:p>
          <a:p>
            <a:pPr lvl="1"/>
            <a:r>
              <a:rPr lang="en-GB" dirty="0" smtClean="0"/>
              <a:t>I</a:t>
            </a:r>
            <a:r>
              <a:rPr lang="cs-CZ" dirty="0" err="1" smtClean="0"/>
              <a:t>nvestory</a:t>
            </a:r>
            <a:endParaRPr lang="cs-CZ" dirty="0" smtClean="0"/>
          </a:p>
          <a:p>
            <a:pPr lvl="1"/>
            <a:r>
              <a:rPr lang="cs-CZ" dirty="0" smtClean="0"/>
              <a:t>Akademiky </a:t>
            </a:r>
            <a:r>
              <a:rPr lang="cs-CZ" dirty="0"/>
              <a:t>a jejich mateřské </a:t>
            </a:r>
            <a:r>
              <a:rPr lang="cs-CZ" dirty="0" smtClean="0"/>
              <a:t>instituce.</a:t>
            </a: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632700" cy="9032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Motivace akademiků v </a:t>
            </a:r>
            <a:r>
              <a:rPr lang="en-GB" sz="4000" dirty="0" smtClean="0"/>
              <a:t>Cambridge</a:t>
            </a:r>
            <a:endParaRPr lang="cs-CZ" sz="4000" dirty="0"/>
          </a:p>
        </p:txBody>
      </p:sp>
      <p:graphicFrame>
        <p:nvGraphicFramePr>
          <p:cNvPr id="2" name="Object 33"/>
          <p:cNvGraphicFramePr>
            <a:graphicFrameLocks noGrp="1" noChangeAspect="1"/>
          </p:cNvGraphicFramePr>
          <p:nvPr>
            <p:ph idx="1"/>
          </p:nvPr>
        </p:nvGraphicFramePr>
        <p:xfrm>
          <a:off x="871538" y="4632325"/>
          <a:ext cx="4586287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01365"/>
              </p:ext>
            </p:extLst>
          </p:nvPr>
        </p:nvGraphicFramePr>
        <p:xfrm>
          <a:off x="395288" y="1341438"/>
          <a:ext cx="7589837" cy="2700339"/>
        </p:xfrm>
        <a:graphic>
          <a:graphicData uri="http://schemas.openxmlformats.org/drawingml/2006/table">
            <a:tbl>
              <a:tblPr/>
              <a:tblGrid>
                <a:gridCol w="2224087"/>
                <a:gridCol w="1763713"/>
                <a:gridCol w="1608137"/>
                <a:gridCol w="19939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Příjem z licence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Akademik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Ústav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Univer</a:t>
                      </a:r>
                      <a:r>
                        <a:rPr kumimoji="0" lang="cs-CZ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zita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Prvních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£100K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90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5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 5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Dalších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£100K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Přes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£200K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5686437" y="4797427"/>
            <a:ext cx="3303595" cy="1201738"/>
            <a:chOff x="3582" y="3022"/>
            <a:chExt cx="2081" cy="757"/>
          </a:xfrm>
        </p:grpSpPr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3582" y="3022"/>
              <a:ext cx="20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dirty="0" smtClean="0"/>
                <a:t>Licenční příjmy v </a:t>
              </a:r>
              <a:r>
                <a:rPr lang="en-GB" dirty="0" smtClean="0"/>
                <a:t>200</a:t>
              </a:r>
              <a:r>
                <a:rPr lang="cs-CZ" dirty="0" smtClean="0"/>
                <a:t>9/10</a:t>
              </a:r>
              <a:r>
                <a:rPr lang="en-GB" dirty="0" smtClean="0"/>
                <a:t>  £</a:t>
              </a:r>
              <a:r>
                <a:rPr lang="cs-CZ" dirty="0" smtClean="0"/>
                <a:t>8.4</a:t>
              </a:r>
              <a:r>
                <a:rPr lang="en-GB" dirty="0" smtClean="0"/>
                <a:t>M</a:t>
              </a:r>
              <a:endParaRPr lang="en-US" dirty="0"/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3846" y="3430"/>
              <a:ext cx="170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 smtClean="0"/>
                <a:t>£</a:t>
              </a:r>
              <a:r>
                <a:rPr lang="cs-CZ" dirty="0" smtClean="0"/>
                <a:t>6.76</a:t>
              </a:r>
              <a:r>
                <a:rPr lang="en-GB" dirty="0" smtClean="0"/>
                <a:t> </a:t>
              </a:r>
              <a:r>
                <a:rPr lang="en-GB" dirty="0"/>
                <a:t>M </a:t>
              </a:r>
            </a:p>
            <a:p>
              <a:r>
                <a:rPr lang="cs-CZ" sz="1200" dirty="0" smtClean="0"/>
                <a:t>Zaplaceno akademikům a jejich ústavům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398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4788024" y="5301208"/>
            <a:ext cx="72231" cy="7223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15280" cy="1295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Cambridge </a:t>
            </a:r>
            <a:br>
              <a:rPr lang="cs-CZ" dirty="0" smtClean="0"/>
            </a:br>
            <a:r>
              <a:rPr lang="cs-CZ" dirty="0" smtClean="0"/>
              <a:t>základní fakta a rozdělení TT příjmů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1472" y="1928802"/>
            <a:ext cx="4686304" cy="4525963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Nové vynálezy	147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Patentové přihlášky	124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Nové licence	97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Současné licence	459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Nové firmy	11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Podíly ve firmách	72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Prodej podílů (miliony </a:t>
            </a:r>
            <a:r>
              <a:rPr lang="en-GB" sz="2000" b="1" dirty="0" smtClean="0"/>
              <a:t>£</a:t>
            </a:r>
            <a:r>
              <a:rPr lang="cs-CZ" sz="2000" b="1" dirty="0" smtClean="0"/>
              <a:t>)	1,7</a:t>
            </a:r>
          </a:p>
          <a:p>
            <a:pPr>
              <a:tabLst>
                <a:tab pos="4216400" algn="dec"/>
              </a:tabLst>
            </a:pPr>
            <a:r>
              <a:rPr lang="cs-CZ" sz="2000" b="1" dirty="0" smtClean="0"/>
              <a:t>Příjmy z licencí (miliony </a:t>
            </a:r>
            <a:r>
              <a:rPr lang="en-GB" sz="2000" b="1" dirty="0" smtClean="0"/>
              <a:t>£</a:t>
            </a:r>
            <a:r>
              <a:rPr lang="cs-CZ" sz="2000" b="1" dirty="0" smtClean="0"/>
              <a:t>) 	8,5</a:t>
            </a:r>
            <a:endParaRPr lang="en-GB" sz="20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18</a:t>
            </a:fld>
            <a:endParaRPr lang="en-GB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344722" cy="33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42574" y="2492896"/>
            <a:ext cx="94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£ </a:t>
            </a:r>
            <a:r>
              <a:rPr lang="cs-CZ" sz="1200" b="1" dirty="0" smtClean="0"/>
              <a:t>8,5</a:t>
            </a:r>
            <a:r>
              <a:rPr lang="en-GB" sz="1200" b="1" dirty="0" smtClean="0"/>
              <a:t> </a:t>
            </a:r>
            <a:r>
              <a:rPr lang="cs-CZ" sz="1200" b="1" dirty="0" smtClean="0"/>
              <a:t>M</a:t>
            </a:r>
          </a:p>
          <a:p>
            <a:pPr algn="ctr"/>
            <a:r>
              <a:rPr lang="cs-CZ" sz="1200" b="1" dirty="0" smtClean="0"/>
              <a:t>po odečtení</a:t>
            </a:r>
          </a:p>
          <a:p>
            <a:pPr algn="ctr"/>
            <a:r>
              <a:rPr lang="cs-CZ" sz="1200" b="1" dirty="0" smtClean="0"/>
              <a:t> nákladů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3643314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£</a:t>
            </a:r>
            <a:r>
              <a:rPr lang="cs-CZ" sz="1000" b="1" dirty="0" smtClean="0"/>
              <a:t> 6,76 M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282473" y="3444536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£</a:t>
            </a:r>
            <a:r>
              <a:rPr lang="cs-CZ" sz="1000" b="1" dirty="0" smtClean="0"/>
              <a:t> 1,46 M</a:t>
            </a:r>
            <a:endParaRPr lang="en-GB" sz="1000" dirty="0"/>
          </a:p>
        </p:txBody>
      </p:sp>
      <p:sp>
        <p:nvSpPr>
          <p:cNvPr id="2" name="Oval 1"/>
          <p:cNvSpPr/>
          <p:nvPr/>
        </p:nvSpPr>
        <p:spPr>
          <a:xfrm>
            <a:off x="6156176" y="2348880"/>
            <a:ext cx="1872208" cy="365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Výdaje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2744" y="590738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Poznámka: Rozpočet univerzity je téměř </a:t>
            </a:r>
            <a:r>
              <a:rPr lang="en-GB" b="1" dirty="0">
                <a:solidFill>
                  <a:srgbClr val="FF0000"/>
                </a:solidFill>
              </a:rPr>
              <a:t>£ </a:t>
            </a:r>
            <a:r>
              <a:rPr lang="cs-CZ" b="1" dirty="0" smtClean="0">
                <a:solidFill>
                  <a:srgbClr val="FF0000"/>
                </a:solidFill>
              </a:rPr>
              <a:t>900 milionů ročně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36902" y="1602539"/>
            <a:ext cx="188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</a:t>
            </a:r>
            <a:r>
              <a:rPr lang="cs-CZ" b="1" dirty="0" smtClean="0"/>
              <a:t> roce 2009/2010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95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500" smtClean="0"/>
              <a:t> </a:t>
            </a:r>
            <a:endParaRPr lang="en-US" sz="35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1313" indent="-341313" defTabSz="912813"/>
            <a:endParaRPr lang="en-US" dirty="0" smtClean="0"/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dirty="0" smtClean="0"/>
              <a:t>Rozhodně nejde o to na TT finančně přímo vydělat. </a:t>
            </a:r>
            <a:r>
              <a:rPr lang="cs-CZ" sz="2600" dirty="0" smtClean="0"/>
              <a:t>(Stejně se to nedá účetně vyčíslit.)</a:t>
            </a:r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dirty="0" smtClean="0"/>
              <a:t>Také nejde pouze o to jak zvýšit přesun komerčních nápadů z univerzit do aplikační sféry.</a:t>
            </a:r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b="1" dirty="0" smtClean="0">
                <a:solidFill>
                  <a:srgbClr val="FF0000"/>
                </a:solidFill>
              </a:rPr>
              <a:t>Jde o to jak zvýšit zájem firem o výzkum a výuku založené na univerzitách!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F43519A-D14B-4800-A21D-572443507E58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250825" y="1889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940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 bldLvl="2"/>
      <p:bldP spid="7065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defTabSz="904875"/>
            <a:r>
              <a:rPr lang="en-GB"/>
              <a:t>Where and What is Cambridge?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895850" cy="13684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4488" indent="-344488" algn="ctr" defTabSz="904875">
              <a:buFont typeface="Wingdings" pitchFamily="2" charset="2"/>
              <a:buNone/>
            </a:pPr>
            <a:r>
              <a:rPr lang="en-GB" sz="2600"/>
              <a:t>Cambridge </a:t>
            </a:r>
            <a:r>
              <a:rPr lang="cs-CZ" sz="2600"/>
              <a:t>je malé město </a:t>
            </a:r>
          </a:p>
          <a:p>
            <a:pPr marL="344488" indent="-344488" algn="ctr" defTabSz="904875">
              <a:buFont typeface="Wingdings" pitchFamily="2" charset="2"/>
              <a:buNone/>
            </a:pPr>
            <a:r>
              <a:rPr lang="cs-CZ" sz="2600"/>
              <a:t>75km severně od Londýna</a:t>
            </a:r>
            <a:endParaRPr lang="en-GB" sz="2600"/>
          </a:p>
          <a:p>
            <a:pPr marL="344488" indent="-344488" defTabSz="904875"/>
            <a:endParaRPr lang="en-GB" sz="2600"/>
          </a:p>
        </p:txBody>
      </p:sp>
      <p:pic>
        <p:nvPicPr>
          <p:cNvPr id="56324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00" y="1719263"/>
            <a:ext cx="1330999" cy="212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Cam_colls_from_joh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009900"/>
            <a:ext cx="3241675" cy="228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Prof R. Hanka 2011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224" y="6203798"/>
            <a:ext cx="2133600" cy="457200"/>
          </a:xfrm>
        </p:spPr>
        <p:txBody>
          <a:bodyPr/>
          <a:lstStyle/>
          <a:p>
            <a:fld id="{2EA51B87-74CC-47FE-B08B-00087022B55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6326" name="Picture 6" descr="Mathematicians_bridge_cambridge_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316865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A19S233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3097212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A19S336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952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A19S297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60800"/>
            <a:ext cx="280828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A19S203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2808288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A19S240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2808287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23731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018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A395-1D6D-41A9-80FF-60987B110620}" type="slidenum">
              <a:rPr lang="en-GB"/>
              <a:pPr/>
              <a:t>20</a:t>
            </a:fld>
            <a:endParaRPr lang="en-GB"/>
          </a:p>
        </p:txBody>
      </p:sp>
      <p:sp>
        <p:nvSpPr>
          <p:cNvPr id="18434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/>
              <a:t>Zpětné vazby</a:t>
            </a:r>
            <a:endParaRPr lang="en-GB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219200" y="4114800"/>
            <a:ext cx="1524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1219200" y="4419600"/>
            <a:ext cx="152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37" name="Freeform 17"/>
          <p:cNvSpPr>
            <a:spLocks/>
          </p:cNvSpPr>
          <p:nvPr/>
        </p:nvSpPr>
        <p:spPr bwMode="auto">
          <a:xfrm>
            <a:off x="2789238" y="4271963"/>
            <a:ext cx="1828800" cy="620712"/>
          </a:xfrm>
          <a:custGeom>
            <a:avLst/>
            <a:gdLst>
              <a:gd name="T0" fmla="*/ 0 w 1152"/>
              <a:gd name="T1" fmla="*/ 16 h 391"/>
              <a:gd name="T2" fmla="*/ 499 w 1152"/>
              <a:gd name="T3" fmla="*/ 16 h 391"/>
              <a:gd name="T4" fmla="*/ 633 w 1152"/>
              <a:gd name="T5" fmla="*/ 45 h 391"/>
              <a:gd name="T6" fmla="*/ 739 w 1152"/>
              <a:gd name="T7" fmla="*/ 74 h 391"/>
              <a:gd name="T8" fmla="*/ 797 w 1152"/>
              <a:gd name="T9" fmla="*/ 103 h 391"/>
              <a:gd name="T10" fmla="*/ 873 w 1152"/>
              <a:gd name="T11" fmla="*/ 151 h 391"/>
              <a:gd name="T12" fmla="*/ 950 w 1152"/>
              <a:gd name="T13" fmla="*/ 208 h 391"/>
              <a:gd name="T14" fmla="*/ 989 w 1152"/>
              <a:gd name="T15" fmla="*/ 237 h 391"/>
              <a:gd name="T16" fmla="*/ 1017 w 1152"/>
              <a:gd name="T17" fmla="*/ 247 h 391"/>
              <a:gd name="T18" fmla="*/ 1113 w 1152"/>
              <a:gd name="T19" fmla="*/ 333 h 391"/>
              <a:gd name="T20" fmla="*/ 1152 w 1152"/>
              <a:gd name="T21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391">
                <a:moveTo>
                  <a:pt x="0" y="16"/>
                </a:moveTo>
                <a:cubicBezTo>
                  <a:pt x="230" y="3"/>
                  <a:pt x="201" y="0"/>
                  <a:pt x="499" y="16"/>
                </a:cubicBezTo>
                <a:cubicBezTo>
                  <a:pt x="538" y="18"/>
                  <a:pt x="595" y="39"/>
                  <a:pt x="633" y="45"/>
                </a:cubicBezTo>
                <a:cubicBezTo>
                  <a:pt x="668" y="57"/>
                  <a:pt x="703" y="65"/>
                  <a:pt x="739" y="74"/>
                </a:cubicBezTo>
                <a:cubicBezTo>
                  <a:pt x="827" y="132"/>
                  <a:pt x="712" y="60"/>
                  <a:pt x="797" y="103"/>
                </a:cubicBezTo>
                <a:cubicBezTo>
                  <a:pt x="827" y="118"/>
                  <a:pt x="840" y="139"/>
                  <a:pt x="873" y="151"/>
                </a:cubicBezTo>
                <a:cubicBezTo>
                  <a:pt x="928" y="206"/>
                  <a:pt x="899" y="192"/>
                  <a:pt x="950" y="208"/>
                </a:cubicBezTo>
                <a:cubicBezTo>
                  <a:pt x="963" y="218"/>
                  <a:pt x="975" y="229"/>
                  <a:pt x="989" y="237"/>
                </a:cubicBezTo>
                <a:cubicBezTo>
                  <a:pt x="998" y="242"/>
                  <a:pt x="1009" y="242"/>
                  <a:pt x="1017" y="247"/>
                </a:cubicBezTo>
                <a:cubicBezTo>
                  <a:pt x="1051" y="268"/>
                  <a:pt x="1086" y="306"/>
                  <a:pt x="1113" y="333"/>
                </a:cubicBezTo>
                <a:cubicBezTo>
                  <a:pt x="1130" y="349"/>
                  <a:pt x="1152" y="365"/>
                  <a:pt x="1152" y="3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4338" name="Freeform 18"/>
          <p:cNvSpPr>
            <a:spLocks/>
          </p:cNvSpPr>
          <p:nvPr/>
        </p:nvSpPr>
        <p:spPr bwMode="auto">
          <a:xfrm>
            <a:off x="2803525" y="5200650"/>
            <a:ext cx="1371600" cy="103188"/>
          </a:xfrm>
          <a:custGeom>
            <a:avLst/>
            <a:gdLst>
              <a:gd name="T0" fmla="*/ 864 w 864"/>
              <a:gd name="T1" fmla="*/ 65 h 65"/>
              <a:gd name="T2" fmla="*/ 279 w 864"/>
              <a:gd name="T3" fmla="*/ 17 h 65"/>
              <a:gd name="T4" fmla="*/ 0 w 864"/>
              <a:gd name="T5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65">
                <a:moveTo>
                  <a:pt x="864" y="65"/>
                </a:moveTo>
                <a:cubicBezTo>
                  <a:pt x="668" y="43"/>
                  <a:pt x="475" y="25"/>
                  <a:pt x="279" y="17"/>
                </a:cubicBezTo>
                <a:cubicBezTo>
                  <a:pt x="128" y="0"/>
                  <a:pt x="221" y="7"/>
                  <a:pt x="0" y="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184343" name="Group 23"/>
          <p:cNvGrpSpPr>
            <a:grpSpLocks/>
          </p:cNvGrpSpPr>
          <p:nvPr/>
        </p:nvGrpSpPr>
        <p:grpSpPr bwMode="auto">
          <a:xfrm>
            <a:off x="4191000" y="4953000"/>
            <a:ext cx="1371600" cy="685800"/>
            <a:chOff x="2640" y="3120"/>
            <a:chExt cx="864" cy="432"/>
          </a:xfrm>
        </p:grpSpPr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2640" y="3120"/>
              <a:ext cx="864" cy="43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339" name="Text Box 19"/>
            <p:cNvSpPr txBox="1">
              <a:spLocks noChangeArrowheads="1"/>
            </p:cNvSpPr>
            <p:nvPr/>
          </p:nvSpPr>
          <p:spPr bwMode="auto">
            <a:xfrm>
              <a:off x="2758" y="3174"/>
              <a:ext cx="59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FEFE5C"/>
                  </a:solidFill>
                </a:rPr>
                <a:t>Grantové</a:t>
              </a:r>
            </a:p>
            <a:p>
              <a:r>
                <a:rPr lang="cs-CZ" sz="1600">
                  <a:solidFill>
                    <a:srgbClr val="FEFE5C"/>
                  </a:solidFill>
                </a:rPr>
                <a:t>agentury</a:t>
              </a:r>
              <a:endParaRPr lang="en-GB" sz="1600">
                <a:solidFill>
                  <a:srgbClr val="FEFE5C"/>
                </a:solidFill>
              </a:endParaRPr>
            </a:p>
          </p:txBody>
        </p:sp>
      </p:grp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1371600" y="4114800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00FFCC"/>
                </a:solidFill>
              </a:rPr>
              <a:t>špičkoví lidé</a:t>
            </a:r>
            <a:endParaRPr lang="en-GB" sz="1600">
              <a:solidFill>
                <a:srgbClr val="00FFCC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81000" y="3429000"/>
            <a:ext cx="5486400" cy="297180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250825" y="1889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8226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7" grpId="0" animBg="1"/>
      <p:bldP spid="184338" grpId="0" animBg="1"/>
      <p:bldP spid="13" grpId="0" animBg="1"/>
      <p:bldP spid="13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DC1E-D7EE-40CB-8128-3A97A2B8B5CE}" type="slidenum">
              <a:rPr lang="en-GB"/>
              <a:pPr/>
              <a:t>21</a:t>
            </a:fld>
            <a:endParaRPr lang="en-GB"/>
          </a:p>
        </p:txBody>
      </p:sp>
      <p:sp>
        <p:nvSpPr>
          <p:cNvPr id="18536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/>
              <a:t>Zpětné vazby</a:t>
            </a:r>
            <a:endParaRPr lang="en-GB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191000" y="4953000"/>
            <a:ext cx="13716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>
            <a:off x="2819400" y="3886200"/>
            <a:ext cx="1905000" cy="990600"/>
          </a:xfrm>
          <a:custGeom>
            <a:avLst/>
            <a:gdLst>
              <a:gd name="T0" fmla="*/ 0 w 1152"/>
              <a:gd name="T1" fmla="*/ 16 h 391"/>
              <a:gd name="T2" fmla="*/ 499 w 1152"/>
              <a:gd name="T3" fmla="*/ 16 h 391"/>
              <a:gd name="T4" fmla="*/ 633 w 1152"/>
              <a:gd name="T5" fmla="*/ 45 h 391"/>
              <a:gd name="T6" fmla="*/ 739 w 1152"/>
              <a:gd name="T7" fmla="*/ 74 h 391"/>
              <a:gd name="T8" fmla="*/ 797 w 1152"/>
              <a:gd name="T9" fmla="*/ 103 h 391"/>
              <a:gd name="T10" fmla="*/ 873 w 1152"/>
              <a:gd name="T11" fmla="*/ 151 h 391"/>
              <a:gd name="T12" fmla="*/ 950 w 1152"/>
              <a:gd name="T13" fmla="*/ 208 h 391"/>
              <a:gd name="T14" fmla="*/ 989 w 1152"/>
              <a:gd name="T15" fmla="*/ 237 h 391"/>
              <a:gd name="T16" fmla="*/ 1017 w 1152"/>
              <a:gd name="T17" fmla="*/ 247 h 391"/>
              <a:gd name="T18" fmla="*/ 1113 w 1152"/>
              <a:gd name="T19" fmla="*/ 333 h 391"/>
              <a:gd name="T20" fmla="*/ 1152 w 1152"/>
              <a:gd name="T21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391">
                <a:moveTo>
                  <a:pt x="0" y="16"/>
                </a:moveTo>
                <a:cubicBezTo>
                  <a:pt x="230" y="3"/>
                  <a:pt x="201" y="0"/>
                  <a:pt x="499" y="16"/>
                </a:cubicBezTo>
                <a:cubicBezTo>
                  <a:pt x="538" y="18"/>
                  <a:pt x="595" y="39"/>
                  <a:pt x="633" y="45"/>
                </a:cubicBezTo>
                <a:cubicBezTo>
                  <a:pt x="668" y="57"/>
                  <a:pt x="703" y="65"/>
                  <a:pt x="739" y="74"/>
                </a:cubicBezTo>
                <a:cubicBezTo>
                  <a:pt x="827" y="132"/>
                  <a:pt x="712" y="60"/>
                  <a:pt x="797" y="103"/>
                </a:cubicBezTo>
                <a:cubicBezTo>
                  <a:pt x="827" y="118"/>
                  <a:pt x="840" y="139"/>
                  <a:pt x="873" y="151"/>
                </a:cubicBezTo>
                <a:cubicBezTo>
                  <a:pt x="928" y="206"/>
                  <a:pt x="899" y="192"/>
                  <a:pt x="950" y="208"/>
                </a:cubicBezTo>
                <a:cubicBezTo>
                  <a:pt x="963" y="218"/>
                  <a:pt x="975" y="229"/>
                  <a:pt x="989" y="237"/>
                </a:cubicBezTo>
                <a:cubicBezTo>
                  <a:pt x="998" y="242"/>
                  <a:pt x="1009" y="242"/>
                  <a:pt x="1017" y="247"/>
                </a:cubicBezTo>
                <a:cubicBezTo>
                  <a:pt x="1051" y="268"/>
                  <a:pt x="1086" y="306"/>
                  <a:pt x="1113" y="333"/>
                </a:cubicBezTo>
                <a:cubicBezTo>
                  <a:pt x="1130" y="349"/>
                  <a:pt x="1152" y="365"/>
                  <a:pt x="1152" y="3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5351" name="Freeform 7"/>
          <p:cNvSpPr>
            <a:spLocks/>
          </p:cNvSpPr>
          <p:nvPr/>
        </p:nvSpPr>
        <p:spPr bwMode="auto">
          <a:xfrm>
            <a:off x="2803525" y="5200650"/>
            <a:ext cx="1371600" cy="103188"/>
          </a:xfrm>
          <a:custGeom>
            <a:avLst/>
            <a:gdLst>
              <a:gd name="T0" fmla="*/ 864 w 864"/>
              <a:gd name="T1" fmla="*/ 65 h 65"/>
              <a:gd name="T2" fmla="*/ 279 w 864"/>
              <a:gd name="T3" fmla="*/ 17 h 65"/>
              <a:gd name="T4" fmla="*/ 0 w 864"/>
              <a:gd name="T5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65">
                <a:moveTo>
                  <a:pt x="864" y="65"/>
                </a:moveTo>
                <a:cubicBezTo>
                  <a:pt x="668" y="43"/>
                  <a:pt x="475" y="25"/>
                  <a:pt x="279" y="17"/>
                </a:cubicBezTo>
                <a:cubicBezTo>
                  <a:pt x="128" y="0"/>
                  <a:pt x="221" y="7"/>
                  <a:pt x="0" y="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5355" name="Freeform 11"/>
          <p:cNvSpPr>
            <a:spLocks/>
          </p:cNvSpPr>
          <p:nvPr/>
        </p:nvSpPr>
        <p:spPr bwMode="auto">
          <a:xfrm>
            <a:off x="6492875" y="4648200"/>
            <a:ext cx="908050" cy="1127125"/>
          </a:xfrm>
          <a:custGeom>
            <a:avLst/>
            <a:gdLst>
              <a:gd name="T0" fmla="*/ 0 w 572"/>
              <a:gd name="T1" fmla="*/ 710 h 710"/>
              <a:gd name="T2" fmla="*/ 105 w 572"/>
              <a:gd name="T3" fmla="*/ 643 h 710"/>
              <a:gd name="T4" fmla="*/ 124 w 572"/>
              <a:gd name="T5" fmla="*/ 614 h 710"/>
              <a:gd name="T6" fmla="*/ 192 w 572"/>
              <a:gd name="T7" fmla="*/ 566 h 710"/>
              <a:gd name="T8" fmla="*/ 211 w 572"/>
              <a:gd name="T9" fmla="*/ 538 h 710"/>
              <a:gd name="T10" fmla="*/ 268 w 572"/>
              <a:gd name="T11" fmla="*/ 499 h 710"/>
              <a:gd name="T12" fmla="*/ 364 w 572"/>
              <a:gd name="T13" fmla="*/ 403 h 710"/>
              <a:gd name="T14" fmla="*/ 480 w 572"/>
              <a:gd name="T15" fmla="*/ 269 h 710"/>
              <a:gd name="T16" fmla="*/ 489 w 572"/>
              <a:gd name="T17" fmla="*/ 240 h 710"/>
              <a:gd name="T18" fmla="*/ 528 w 572"/>
              <a:gd name="T19" fmla="*/ 182 h 710"/>
              <a:gd name="T20" fmla="*/ 537 w 572"/>
              <a:gd name="T21" fmla="*/ 154 h 710"/>
              <a:gd name="T22" fmla="*/ 556 w 572"/>
              <a:gd name="T23" fmla="*/ 134 h 710"/>
              <a:gd name="T24" fmla="*/ 566 w 572"/>
              <a:gd name="T25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2" h="710">
                <a:moveTo>
                  <a:pt x="0" y="710"/>
                </a:moveTo>
                <a:cubicBezTo>
                  <a:pt x="36" y="692"/>
                  <a:pt x="76" y="672"/>
                  <a:pt x="105" y="643"/>
                </a:cubicBezTo>
                <a:cubicBezTo>
                  <a:pt x="113" y="635"/>
                  <a:pt x="116" y="622"/>
                  <a:pt x="124" y="614"/>
                </a:cubicBezTo>
                <a:cubicBezTo>
                  <a:pt x="144" y="594"/>
                  <a:pt x="172" y="585"/>
                  <a:pt x="192" y="566"/>
                </a:cubicBezTo>
                <a:cubicBezTo>
                  <a:pt x="200" y="558"/>
                  <a:pt x="203" y="545"/>
                  <a:pt x="211" y="538"/>
                </a:cubicBezTo>
                <a:cubicBezTo>
                  <a:pt x="228" y="523"/>
                  <a:pt x="268" y="499"/>
                  <a:pt x="268" y="499"/>
                </a:cubicBezTo>
                <a:cubicBezTo>
                  <a:pt x="295" y="460"/>
                  <a:pt x="325" y="429"/>
                  <a:pt x="364" y="403"/>
                </a:cubicBezTo>
                <a:cubicBezTo>
                  <a:pt x="398" y="354"/>
                  <a:pt x="446" y="318"/>
                  <a:pt x="480" y="269"/>
                </a:cubicBezTo>
                <a:cubicBezTo>
                  <a:pt x="483" y="259"/>
                  <a:pt x="484" y="249"/>
                  <a:pt x="489" y="240"/>
                </a:cubicBezTo>
                <a:cubicBezTo>
                  <a:pt x="500" y="220"/>
                  <a:pt x="528" y="182"/>
                  <a:pt x="528" y="182"/>
                </a:cubicBezTo>
                <a:cubicBezTo>
                  <a:pt x="531" y="173"/>
                  <a:pt x="532" y="162"/>
                  <a:pt x="537" y="154"/>
                </a:cubicBezTo>
                <a:cubicBezTo>
                  <a:pt x="542" y="146"/>
                  <a:pt x="552" y="142"/>
                  <a:pt x="556" y="134"/>
                </a:cubicBezTo>
                <a:cubicBezTo>
                  <a:pt x="572" y="97"/>
                  <a:pt x="566" y="34"/>
                  <a:pt x="56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5546436" y="5788891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CC"/>
                </a:solidFill>
              </a:rPr>
              <a:t>výsledky, pověst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85357" name="Freeform 13"/>
          <p:cNvSpPr>
            <a:spLocks/>
          </p:cNvSpPr>
          <p:nvPr/>
        </p:nvSpPr>
        <p:spPr bwMode="auto">
          <a:xfrm>
            <a:off x="2743200" y="2314575"/>
            <a:ext cx="3521075" cy="1266825"/>
          </a:xfrm>
          <a:custGeom>
            <a:avLst/>
            <a:gdLst>
              <a:gd name="T0" fmla="*/ 2554 w 2554"/>
              <a:gd name="T1" fmla="*/ 136 h 798"/>
              <a:gd name="T2" fmla="*/ 2410 w 2554"/>
              <a:gd name="T3" fmla="*/ 107 h 798"/>
              <a:gd name="T4" fmla="*/ 1978 w 2554"/>
              <a:gd name="T5" fmla="*/ 40 h 798"/>
              <a:gd name="T6" fmla="*/ 1670 w 2554"/>
              <a:gd name="T7" fmla="*/ 1 h 798"/>
              <a:gd name="T8" fmla="*/ 1248 w 2554"/>
              <a:gd name="T9" fmla="*/ 40 h 798"/>
              <a:gd name="T10" fmla="*/ 1142 w 2554"/>
              <a:gd name="T11" fmla="*/ 59 h 798"/>
              <a:gd name="T12" fmla="*/ 835 w 2554"/>
              <a:gd name="T13" fmla="*/ 116 h 798"/>
              <a:gd name="T14" fmla="*/ 624 w 2554"/>
              <a:gd name="T15" fmla="*/ 184 h 798"/>
              <a:gd name="T16" fmla="*/ 461 w 2554"/>
              <a:gd name="T17" fmla="*/ 260 h 798"/>
              <a:gd name="T18" fmla="*/ 413 w 2554"/>
              <a:gd name="T19" fmla="*/ 289 h 798"/>
              <a:gd name="T20" fmla="*/ 355 w 2554"/>
              <a:gd name="T21" fmla="*/ 337 h 798"/>
              <a:gd name="T22" fmla="*/ 278 w 2554"/>
              <a:gd name="T23" fmla="*/ 404 h 798"/>
              <a:gd name="T24" fmla="*/ 221 w 2554"/>
              <a:gd name="T25" fmla="*/ 472 h 798"/>
              <a:gd name="T26" fmla="*/ 163 w 2554"/>
              <a:gd name="T27" fmla="*/ 520 h 798"/>
              <a:gd name="T28" fmla="*/ 125 w 2554"/>
              <a:gd name="T29" fmla="*/ 577 h 798"/>
              <a:gd name="T30" fmla="*/ 115 w 2554"/>
              <a:gd name="T31" fmla="*/ 606 h 798"/>
              <a:gd name="T32" fmla="*/ 48 w 2554"/>
              <a:gd name="T33" fmla="*/ 692 h 798"/>
              <a:gd name="T34" fmla="*/ 0 w 2554"/>
              <a:gd name="T35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4" h="798">
                <a:moveTo>
                  <a:pt x="2554" y="136"/>
                </a:moveTo>
                <a:cubicBezTo>
                  <a:pt x="2486" y="112"/>
                  <a:pt x="2545" y="131"/>
                  <a:pt x="2410" y="107"/>
                </a:cubicBezTo>
                <a:cubicBezTo>
                  <a:pt x="2262" y="81"/>
                  <a:pt x="2129" y="49"/>
                  <a:pt x="1978" y="40"/>
                </a:cubicBezTo>
                <a:cubicBezTo>
                  <a:pt x="1780" y="0"/>
                  <a:pt x="1883" y="14"/>
                  <a:pt x="1670" y="1"/>
                </a:cubicBezTo>
                <a:cubicBezTo>
                  <a:pt x="1506" y="7"/>
                  <a:pt x="1398" y="21"/>
                  <a:pt x="1248" y="40"/>
                </a:cubicBezTo>
                <a:cubicBezTo>
                  <a:pt x="1181" y="61"/>
                  <a:pt x="1263" y="37"/>
                  <a:pt x="1142" y="59"/>
                </a:cubicBezTo>
                <a:cubicBezTo>
                  <a:pt x="1040" y="78"/>
                  <a:pt x="938" y="100"/>
                  <a:pt x="835" y="116"/>
                </a:cubicBezTo>
                <a:cubicBezTo>
                  <a:pt x="769" y="139"/>
                  <a:pt x="685" y="153"/>
                  <a:pt x="624" y="184"/>
                </a:cubicBezTo>
                <a:cubicBezTo>
                  <a:pt x="574" y="209"/>
                  <a:pt x="513" y="244"/>
                  <a:pt x="461" y="260"/>
                </a:cubicBezTo>
                <a:cubicBezTo>
                  <a:pt x="405" y="319"/>
                  <a:pt x="484" y="243"/>
                  <a:pt x="413" y="289"/>
                </a:cubicBezTo>
                <a:cubicBezTo>
                  <a:pt x="392" y="303"/>
                  <a:pt x="376" y="323"/>
                  <a:pt x="355" y="337"/>
                </a:cubicBezTo>
                <a:cubicBezTo>
                  <a:pt x="323" y="385"/>
                  <a:pt x="346" y="360"/>
                  <a:pt x="278" y="404"/>
                </a:cubicBezTo>
                <a:cubicBezTo>
                  <a:pt x="253" y="420"/>
                  <a:pt x="244" y="453"/>
                  <a:pt x="221" y="472"/>
                </a:cubicBezTo>
                <a:cubicBezTo>
                  <a:pt x="186" y="500"/>
                  <a:pt x="194" y="481"/>
                  <a:pt x="163" y="520"/>
                </a:cubicBezTo>
                <a:cubicBezTo>
                  <a:pt x="149" y="538"/>
                  <a:pt x="132" y="555"/>
                  <a:pt x="125" y="577"/>
                </a:cubicBezTo>
                <a:cubicBezTo>
                  <a:pt x="122" y="587"/>
                  <a:pt x="121" y="598"/>
                  <a:pt x="115" y="606"/>
                </a:cubicBezTo>
                <a:cubicBezTo>
                  <a:pt x="81" y="656"/>
                  <a:pt x="74" y="615"/>
                  <a:pt x="48" y="692"/>
                </a:cubicBezTo>
                <a:cubicBezTo>
                  <a:pt x="35" y="731"/>
                  <a:pt x="19" y="762"/>
                  <a:pt x="0" y="79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4365625" y="5029200"/>
            <a:ext cx="941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FEFE5C"/>
                </a:solidFill>
              </a:rPr>
              <a:t>Grantové</a:t>
            </a:r>
          </a:p>
          <a:p>
            <a:r>
              <a:rPr lang="cs-CZ" sz="1600">
                <a:solidFill>
                  <a:srgbClr val="FEFE5C"/>
                </a:solidFill>
              </a:rPr>
              <a:t>agentury</a:t>
            </a:r>
            <a:endParaRPr lang="en-GB" sz="1600">
              <a:solidFill>
                <a:srgbClr val="FEFE5C"/>
              </a:solidFill>
            </a:endParaRPr>
          </a:p>
        </p:txBody>
      </p:sp>
      <p:grpSp>
        <p:nvGrpSpPr>
          <p:cNvPr id="185361" name="Group 17"/>
          <p:cNvGrpSpPr>
            <a:grpSpLocks/>
          </p:cNvGrpSpPr>
          <p:nvPr/>
        </p:nvGrpSpPr>
        <p:grpSpPr bwMode="auto">
          <a:xfrm>
            <a:off x="1219200" y="3657600"/>
            <a:ext cx="1524000" cy="1981200"/>
            <a:chOff x="768" y="2304"/>
            <a:chExt cx="960" cy="1248"/>
          </a:xfrm>
        </p:grpSpPr>
        <p:sp>
          <p:nvSpPr>
            <p:cNvPr id="185347" name="Rectangle 3"/>
            <p:cNvSpPr>
              <a:spLocks noChangeArrowheads="1"/>
            </p:cNvSpPr>
            <p:nvPr/>
          </p:nvSpPr>
          <p:spPr bwMode="auto">
            <a:xfrm>
              <a:off x="768" y="2304"/>
              <a:ext cx="960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349" name="Rectangle 5"/>
            <p:cNvSpPr>
              <a:spLocks noChangeArrowheads="1"/>
            </p:cNvSpPr>
            <p:nvPr/>
          </p:nvSpPr>
          <p:spPr bwMode="auto">
            <a:xfrm>
              <a:off x="768" y="2496"/>
              <a:ext cx="96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359" name="Text Box 15"/>
            <p:cNvSpPr txBox="1">
              <a:spLocks noChangeArrowheads="1"/>
            </p:cNvSpPr>
            <p:nvPr/>
          </p:nvSpPr>
          <p:spPr bwMode="auto">
            <a:xfrm>
              <a:off x="864" y="2304"/>
              <a:ext cx="7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rgbClr val="00FFCC"/>
                  </a:solidFill>
                </a:rPr>
                <a:t>špičkoví lidé</a:t>
              </a:r>
              <a:endParaRPr lang="en-GB" sz="1600">
                <a:solidFill>
                  <a:srgbClr val="00FFCC"/>
                </a:solidFill>
              </a:endParaRPr>
            </a:p>
          </p:txBody>
        </p:sp>
      </p:grp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6096000" y="1828800"/>
            <a:ext cx="2895600" cy="2819400"/>
            <a:chOff x="3840" y="1152"/>
            <a:chExt cx="1824" cy="1776"/>
          </a:xfrm>
        </p:grpSpPr>
        <p:sp>
          <p:nvSpPr>
            <p:cNvPr id="185354" name="Freeform 10"/>
            <p:cNvSpPr>
              <a:spLocks/>
            </p:cNvSpPr>
            <p:nvPr/>
          </p:nvSpPr>
          <p:spPr bwMode="auto">
            <a:xfrm>
              <a:off x="3840" y="1152"/>
              <a:ext cx="1824" cy="1776"/>
            </a:xfrm>
            <a:custGeom>
              <a:avLst/>
              <a:gdLst>
                <a:gd name="T0" fmla="*/ 600 w 1506"/>
                <a:gd name="T1" fmla="*/ 47 h 1223"/>
                <a:gd name="T2" fmla="*/ 312 w 1506"/>
                <a:gd name="T3" fmla="*/ 9 h 1223"/>
                <a:gd name="T4" fmla="*/ 264 w 1506"/>
                <a:gd name="T5" fmla="*/ 18 h 1223"/>
                <a:gd name="T6" fmla="*/ 244 w 1506"/>
                <a:gd name="T7" fmla="*/ 95 h 1223"/>
                <a:gd name="T8" fmla="*/ 139 w 1506"/>
                <a:gd name="T9" fmla="*/ 182 h 1223"/>
                <a:gd name="T10" fmla="*/ 100 w 1506"/>
                <a:gd name="T11" fmla="*/ 258 h 1223"/>
                <a:gd name="T12" fmla="*/ 91 w 1506"/>
                <a:gd name="T13" fmla="*/ 306 h 1223"/>
                <a:gd name="T14" fmla="*/ 62 w 1506"/>
                <a:gd name="T15" fmla="*/ 364 h 1223"/>
                <a:gd name="T16" fmla="*/ 24 w 1506"/>
                <a:gd name="T17" fmla="*/ 441 h 1223"/>
                <a:gd name="T18" fmla="*/ 24 w 1506"/>
                <a:gd name="T19" fmla="*/ 594 h 1223"/>
                <a:gd name="T20" fmla="*/ 91 w 1506"/>
                <a:gd name="T21" fmla="*/ 662 h 1223"/>
                <a:gd name="T22" fmla="*/ 43 w 1506"/>
                <a:gd name="T23" fmla="*/ 815 h 1223"/>
                <a:gd name="T24" fmla="*/ 52 w 1506"/>
                <a:gd name="T25" fmla="*/ 911 h 1223"/>
                <a:gd name="T26" fmla="*/ 158 w 1506"/>
                <a:gd name="T27" fmla="*/ 988 h 1223"/>
                <a:gd name="T28" fmla="*/ 196 w 1506"/>
                <a:gd name="T29" fmla="*/ 978 h 1223"/>
                <a:gd name="T30" fmla="*/ 225 w 1506"/>
                <a:gd name="T31" fmla="*/ 959 h 1223"/>
                <a:gd name="T32" fmla="*/ 244 w 1506"/>
                <a:gd name="T33" fmla="*/ 988 h 1223"/>
                <a:gd name="T34" fmla="*/ 369 w 1506"/>
                <a:gd name="T35" fmla="*/ 1151 h 1223"/>
                <a:gd name="T36" fmla="*/ 494 w 1506"/>
                <a:gd name="T37" fmla="*/ 1190 h 1223"/>
                <a:gd name="T38" fmla="*/ 782 w 1506"/>
                <a:gd name="T39" fmla="*/ 1180 h 1223"/>
                <a:gd name="T40" fmla="*/ 811 w 1506"/>
                <a:gd name="T41" fmla="*/ 1161 h 1223"/>
                <a:gd name="T42" fmla="*/ 840 w 1506"/>
                <a:gd name="T43" fmla="*/ 1180 h 1223"/>
                <a:gd name="T44" fmla="*/ 916 w 1506"/>
                <a:gd name="T45" fmla="*/ 1218 h 1223"/>
                <a:gd name="T46" fmla="*/ 1224 w 1506"/>
                <a:gd name="T47" fmla="*/ 1132 h 1223"/>
                <a:gd name="T48" fmla="*/ 1243 w 1506"/>
                <a:gd name="T49" fmla="*/ 1074 h 1223"/>
                <a:gd name="T50" fmla="*/ 1377 w 1506"/>
                <a:gd name="T51" fmla="*/ 988 h 1223"/>
                <a:gd name="T52" fmla="*/ 1502 w 1506"/>
                <a:gd name="T53" fmla="*/ 738 h 1223"/>
                <a:gd name="T54" fmla="*/ 1492 w 1506"/>
                <a:gd name="T55" fmla="*/ 623 h 1223"/>
                <a:gd name="T56" fmla="*/ 1348 w 1506"/>
                <a:gd name="T57" fmla="*/ 537 h 1223"/>
                <a:gd name="T58" fmla="*/ 1406 w 1506"/>
                <a:gd name="T59" fmla="*/ 383 h 1223"/>
                <a:gd name="T60" fmla="*/ 1387 w 1506"/>
                <a:gd name="T61" fmla="*/ 258 h 1223"/>
                <a:gd name="T62" fmla="*/ 1166 w 1506"/>
                <a:gd name="T63" fmla="*/ 86 h 1223"/>
                <a:gd name="T64" fmla="*/ 1041 w 1506"/>
                <a:gd name="T65" fmla="*/ 57 h 1223"/>
                <a:gd name="T66" fmla="*/ 782 w 1506"/>
                <a:gd name="T67" fmla="*/ 47 h 1223"/>
                <a:gd name="T68" fmla="*/ 772 w 1506"/>
                <a:gd name="T69" fmla="*/ 18 h 1223"/>
                <a:gd name="T70" fmla="*/ 744 w 1506"/>
                <a:gd name="T71" fmla="*/ 28 h 1223"/>
                <a:gd name="T72" fmla="*/ 705 w 1506"/>
                <a:gd name="T73" fmla="*/ 28 h 1223"/>
                <a:gd name="T74" fmla="*/ 600 w 1506"/>
                <a:gd name="T75" fmla="*/ 47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6" h="1223">
                  <a:moveTo>
                    <a:pt x="600" y="47"/>
                  </a:moveTo>
                  <a:cubicBezTo>
                    <a:pt x="474" y="18"/>
                    <a:pt x="484" y="17"/>
                    <a:pt x="312" y="9"/>
                  </a:cubicBezTo>
                  <a:cubicBezTo>
                    <a:pt x="296" y="12"/>
                    <a:pt x="274" y="5"/>
                    <a:pt x="264" y="18"/>
                  </a:cubicBezTo>
                  <a:cubicBezTo>
                    <a:pt x="248" y="39"/>
                    <a:pt x="266" y="80"/>
                    <a:pt x="244" y="95"/>
                  </a:cubicBezTo>
                  <a:cubicBezTo>
                    <a:pt x="206" y="121"/>
                    <a:pt x="177" y="156"/>
                    <a:pt x="139" y="182"/>
                  </a:cubicBezTo>
                  <a:cubicBezTo>
                    <a:pt x="126" y="207"/>
                    <a:pt x="113" y="233"/>
                    <a:pt x="100" y="258"/>
                  </a:cubicBezTo>
                  <a:cubicBezTo>
                    <a:pt x="93" y="272"/>
                    <a:pt x="95" y="290"/>
                    <a:pt x="91" y="306"/>
                  </a:cubicBezTo>
                  <a:cubicBezTo>
                    <a:pt x="81" y="346"/>
                    <a:pt x="82" y="326"/>
                    <a:pt x="62" y="364"/>
                  </a:cubicBezTo>
                  <a:cubicBezTo>
                    <a:pt x="48" y="389"/>
                    <a:pt x="24" y="441"/>
                    <a:pt x="24" y="441"/>
                  </a:cubicBezTo>
                  <a:cubicBezTo>
                    <a:pt x="13" y="496"/>
                    <a:pt x="0" y="531"/>
                    <a:pt x="24" y="594"/>
                  </a:cubicBezTo>
                  <a:cubicBezTo>
                    <a:pt x="35" y="624"/>
                    <a:pt x="69" y="639"/>
                    <a:pt x="91" y="662"/>
                  </a:cubicBezTo>
                  <a:cubicBezTo>
                    <a:pt x="40" y="761"/>
                    <a:pt x="55" y="710"/>
                    <a:pt x="43" y="815"/>
                  </a:cubicBezTo>
                  <a:cubicBezTo>
                    <a:pt x="46" y="847"/>
                    <a:pt x="45" y="880"/>
                    <a:pt x="52" y="911"/>
                  </a:cubicBezTo>
                  <a:cubicBezTo>
                    <a:pt x="63" y="960"/>
                    <a:pt x="119" y="974"/>
                    <a:pt x="158" y="988"/>
                  </a:cubicBezTo>
                  <a:cubicBezTo>
                    <a:pt x="171" y="985"/>
                    <a:pt x="184" y="983"/>
                    <a:pt x="196" y="978"/>
                  </a:cubicBezTo>
                  <a:cubicBezTo>
                    <a:pt x="207" y="973"/>
                    <a:pt x="214" y="957"/>
                    <a:pt x="225" y="959"/>
                  </a:cubicBezTo>
                  <a:cubicBezTo>
                    <a:pt x="236" y="961"/>
                    <a:pt x="238" y="978"/>
                    <a:pt x="244" y="988"/>
                  </a:cubicBezTo>
                  <a:cubicBezTo>
                    <a:pt x="262" y="1056"/>
                    <a:pt x="291" y="1127"/>
                    <a:pt x="369" y="1151"/>
                  </a:cubicBezTo>
                  <a:cubicBezTo>
                    <a:pt x="411" y="1164"/>
                    <a:pt x="494" y="1190"/>
                    <a:pt x="494" y="1190"/>
                  </a:cubicBezTo>
                  <a:cubicBezTo>
                    <a:pt x="590" y="1187"/>
                    <a:pt x="686" y="1189"/>
                    <a:pt x="782" y="1180"/>
                  </a:cubicBezTo>
                  <a:cubicBezTo>
                    <a:pt x="794" y="1179"/>
                    <a:pt x="799" y="1161"/>
                    <a:pt x="811" y="1161"/>
                  </a:cubicBezTo>
                  <a:cubicBezTo>
                    <a:pt x="823" y="1161"/>
                    <a:pt x="830" y="1174"/>
                    <a:pt x="840" y="1180"/>
                  </a:cubicBezTo>
                  <a:cubicBezTo>
                    <a:pt x="865" y="1194"/>
                    <a:pt x="916" y="1218"/>
                    <a:pt x="916" y="1218"/>
                  </a:cubicBezTo>
                  <a:cubicBezTo>
                    <a:pt x="1054" y="1204"/>
                    <a:pt x="1133" y="1223"/>
                    <a:pt x="1224" y="1132"/>
                  </a:cubicBezTo>
                  <a:cubicBezTo>
                    <a:pt x="1230" y="1113"/>
                    <a:pt x="1227" y="1087"/>
                    <a:pt x="1243" y="1074"/>
                  </a:cubicBezTo>
                  <a:cubicBezTo>
                    <a:pt x="1287" y="1039"/>
                    <a:pt x="1329" y="1017"/>
                    <a:pt x="1377" y="988"/>
                  </a:cubicBezTo>
                  <a:cubicBezTo>
                    <a:pt x="1441" y="904"/>
                    <a:pt x="1469" y="833"/>
                    <a:pt x="1502" y="738"/>
                  </a:cubicBezTo>
                  <a:cubicBezTo>
                    <a:pt x="1499" y="700"/>
                    <a:pt x="1506" y="659"/>
                    <a:pt x="1492" y="623"/>
                  </a:cubicBezTo>
                  <a:cubicBezTo>
                    <a:pt x="1470" y="566"/>
                    <a:pt x="1398" y="549"/>
                    <a:pt x="1348" y="537"/>
                  </a:cubicBezTo>
                  <a:cubicBezTo>
                    <a:pt x="1362" y="483"/>
                    <a:pt x="1392" y="437"/>
                    <a:pt x="1406" y="383"/>
                  </a:cubicBezTo>
                  <a:cubicBezTo>
                    <a:pt x="1400" y="341"/>
                    <a:pt x="1397" y="299"/>
                    <a:pt x="1387" y="258"/>
                  </a:cubicBezTo>
                  <a:cubicBezTo>
                    <a:pt x="1371" y="188"/>
                    <a:pt x="1235" y="107"/>
                    <a:pt x="1166" y="86"/>
                  </a:cubicBezTo>
                  <a:cubicBezTo>
                    <a:pt x="1196" y="0"/>
                    <a:pt x="1098" y="48"/>
                    <a:pt x="1041" y="57"/>
                  </a:cubicBezTo>
                  <a:cubicBezTo>
                    <a:pt x="955" y="54"/>
                    <a:pt x="868" y="59"/>
                    <a:pt x="782" y="47"/>
                  </a:cubicBezTo>
                  <a:cubicBezTo>
                    <a:pt x="772" y="46"/>
                    <a:pt x="781" y="23"/>
                    <a:pt x="772" y="18"/>
                  </a:cubicBezTo>
                  <a:cubicBezTo>
                    <a:pt x="763" y="14"/>
                    <a:pt x="754" y="27"/>
                    <a:pt x="744" y="28"/>
                  </a:cubicBezTo>
                  <a:cubicBezTo>
                    <a:pt x="731" y="30"/>
                    <a:pt x="718" y="28"/>
                    <a:pt x="705" y="28"/>
                  </a:cubicBezTo>
                  <a:lnTo>
                    <a:pt x="600" y="47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85360" name="Text Box 16"/>
            <p:cNvSpPr txBox="1">
              <a:spLocks noChangeArrowheads="1"/>
            </p:cNvSpPr>
            <p:nvPr/>
          </p:nvSpPr>
          <p:spPr bwMode="auto">
            <a:xfrm>
              <a:off x="4320" y="1872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Průmysl</a:t>
              </a:r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-108521" y="2708920"/>
            <a:ext cx="6372795" cy="388843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50825" y="1889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8241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 animBg="1"/>
      <p:bldP spid="185356" grpId="0" autoUpdateAnimBg="0"/>
      <p:bldP spid="185357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2DD9-A777-47E0-90D1-5BE3B4331F58}" type="slidenum">
              <a:rPr lang="en-GB"/>
              <a:pPr/>
              <a:t>22</a:t>
            </a:fld>
            <a:endParaRPr lang="en-GB"/>
          </a:p>
        </p:txBody>
      </p:sp>
      <p:sp>
        <p:nvSpPr>
          <p:cNvPr id="1863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Uzavřený kruh</a:t>
            </a:r>
            <a:endParaRPr lang="en-GB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219200" y="2743200"/>
            <a:ext cx="15240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4191000" y="4953000"/>
            <a:ext cx="13716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219200" y="3352800"/>
            <a:ext cx="1524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374" name="Freeform 6"/>
          <p:cNvSpPr>
            <a:spLocks/>
          </p:cNvSpPr>
          <p:nvPr/>
        </p:nvSpPr>
        <p:spPr bwMode="auto">
          <a:xfrm>
            <a:off x="2819400" y="3886200"/>
            <a:ext cx="1905000" cy="990600"/>
          </a:xfrm>
          <a:custGeom>
            <a:avLst/>
            <a:gdLst>
              <a:gd name="T0" fmla="*/ 0 w 1152"/>
              <a:gd name="T1" fmla="*/ 16 h 391"/>
              <a:gd name="T2" fmla="*/ 499 w 1152"/>
              <a:gd name="T3" fmla="*/ 16 h 391"/>
              <a:gd name="T4" fmla="*/ 633 w 1152"/>
              <a:gd name="T5" fmla="*/ 45 h 391"/>
              <a:gd name="T6" fmla="*/ 739 w 1152"/>
              <a:gd name="T7" fmla="*/ 74 h 391"/>
              <a:gd name="T8" fmla="*/ 797 w 1152"/>
              <a:gd name="T9" fmla="*/ 103 h 391"/>
              <a:gd name="T10" fmla="*/ 873 w 1152"/>
              <a:gd name="T11" fmla="*/ 151 h 391"/>
              <a:gd name="T12" fmla="*/ 950 w 1152"/>
              <a:gd name="T13" fmla="*/ 208 h 391"/>
              <a:gd name="T14" fmla="*/ 989 w 1152"/>
              <a:gd name="T15" fmla="*/ 237 h 391"/>
              <a:gd name="T16" fmla="*/ 1017 w 1152"/>
              <a:gd name="T17" fmla="*/ 247 h 391"/>
              <a:gd name="T18" fmla="*/ 1113 w 1152"/>
              <a:gd name="T19" fmla="*/ 333 h 391"/>
              <a:gd name="T20" fmla="*/ 1152 w 1152"/>
              <a:gd name="T21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2" h="391">
                <a:moveTo>
                  <a:pt x="0" y="16"/>
                </a:moveTo>
                <a:cubicBezTo>
                  <a:pt x="230" y="3"/>
                  <a:pt x="201" y="0"/>
                  <a:pt x="499" y="16"/>
                </a:cubicBezTo>
                <a:cubicBezTo>
                  <a:pt x="538" y="18"/>
                  <a:pt x="595" y="39"/>
                  <a:pt x="633" y="45"/>
                </a:cubicBezTo>
                <a:cubicBezTo>
                  <a:pt x="668" y="57"/>
                  <a:pt x="703" y="65"/>
                  <a:pt x="739" y="74"/>
                </a:cubicBezTo>
                <a:cubicBezTo>
                  <a:pt x="827" y="132"/>
                  <a:pt x="712" y="60"/>
                  <a:pt x="797" y="103"/>
                </a:cubicBezTo>
                <a:cubicBezTo>
                  <a:pt x="827" y="118"/>
                  <a:pt x="840" y="139"/>
                  <a:pt x="873" y="151"/>
                </a:cubicBezTo>
                <a:cubicBezTo>
                  <a:pt x="928" y="206"/>
                  <a:pt x="899" y="192"/>
                  <a:pt x="950" y="208"/>
                </a:cubicBezTo>
                <a:cubicBezTo>
                  <a:pt x="963" y="218"/>
                  <a:pt x="975" y="229"/>
                  <a:pt x="989" y="237"/>
                </a:cubicBezTo>
                <a:cubicBezTo>
                  <a:pt x="998" y="242"/>
                  <a:pt x="1009" y="242"/>
                  <a:pt x="1017" y="247"/>
                </a:cubicBezTo>
                <a:cubicBezTo>
                  <a:pt x="1051" y="268"/>
                  <a:pt x="1086" y="306"/>
                  <a:pt x="1113" y="333"/>
                </a:cubicBezTo>
                <a:cubicBezTo>
                  <a:pt x="1130" y="349"/>
                  <a:pt x="1152" y="365"/>
                  <a:pt x="1152" y="39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6375" name="Freeform 7"/>
          <p:cNvSpPr>
            <a:spLocks/>
          </p:cNvSpPr>
          <p:nvPr/>
        </p:nvSpPr>
        <p:spPr bwMode="auto">
          <a:xfrm>
            <a:off x="2803525" y="5200650"/>
            <a:ext cx="1371600" cy="103188"/>
          </a:xfrm>
          <a:custGeom>
            <a:avLst/>
            <a:gdLst>
              <a:gd name="T0" fmla="*/ 864 w 864"/>
              <a:gd name="T1" fmla="*/ 65 h 65"/>
              <a:gd name="T2" fmla="*/ 279 w 864"/>
              <a:gd name="T3" fmla="*/ 17 h 65"/>
              <a:gd name="T4" fmla="*/ 0 w 864"/>
              <a:gd name="T5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65">
                <a:moveTo>
                  <a:pt x="864" y="65"/>
                </a:moveTo>
                <a:cubicBezTo>
                  <a:pt x="668" y="43"/>
                  <a:pt x="475" y="25"/>
                  <a:pt x="279" y="17"/>
                </a:cubicBezTo>
                <a:cubicBezTo>
                  <a:pt x="128" y="0"/>
                  <a:pt x="221" y="7"/>
                  <a:pt x="0" y="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381000" y="1556793"/>
            <a:ext cx="6940550" cy="501516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377" name="Freeform 9"/>
          <p:cNvSpPr>
            <a:spLocks/>
          </p:cNvSpPr>
          <p:nvPr/>
        </p:nvSpPr>
        <p:spPr bwMode="auto">
          <a:xfrm>
            <a:off x="6096000" y="1828800"/>
            <a:ext cx="2895600" cy="2819400"/>
          </a:xfrm>
          <a:custGeom>
            <a:avLst/>
            <a:gdLst>
              <a:gd name="T0" fmla="*/ 600 w 1506"/>
              <a:gd name="T1" fmla="*/ 47 h 1223"/>
              <a:gd name="T2" fmla="*/ 312 w 1506"/>
              <a:gd name="T3" fmla="*/ 9 h 1223"/>
              <a:gd name="T4" fmla="*/ 264 w 1506"/>
              <a:gd name="T5" fmla="*/ 18 h 1223"/>
              <a:gd name="T6" fmla="*/ 244 w 1506"/>
              <a:gd name="T7" fmla="*/ 95 h 1223"/>
              <a:gd name="T8" fmla="*/ 139 w 1506"/>
              <a:gd name="T9" fmla="*/ 182 h 1223"/>
              <a:gd name="T10" fmla="*/ 100 w 1506"/>
              <a:gd name="T11" fmla="*/ 258 h 1223"/>
              <a:gd name="T12" fmla="*/ 91 w 1506"/>
              <a:gd name="T13" fmla="*/ 306 h 1223"/>
              <a:gd name="T14" fmla="*/ 62 w 1506"/>
              <a:gd name="T15" fmla="*/ 364 h 1223"/>
              <a:gd name="T16" fmla="*/ 24 w 1506"/>
              <a:gd name="T17" fmla="*/ 441 h 1223"/>
              <a:gd name="T18" fmla="*/ 24 w 1506"/>
              <a:gd name="T19" fmla="*/ 594 h 1223"/>
              <a:gd name="T20" fmla="*/ 91 w 1506"/>
              <a:gd name="T21" fmla="*/ 662 h 1223"/>
              <a:gd name="T22" fmla="*/ 43 w 1506"/>
              <a:gd name="T23" fmla="*/ 815 h 1223"/>
              <a:gd name="T24" fmla="*/ 52 w 1506"/>
              <a:gd name="T25" fmla="*/ 911 h 1223"/>
              <a:gd name="T26" fmla="*/ 158 w 1506"/>
              <a:gd name="T27" fmla="*/ 988 h 1223"/>
              <a:gd name="T28" fmla="*/ 196 w 1506"/>
              <a:gd name="T29" fmla="*/ 978 h 1223"/>
              <a:gd name="T30" fmla="*/ 225 w 1506"/>
              <a:gd name="T31" fmla="*/ 959 h 1223"/>
              <a:gd name="T32" fmla="*/ 244 w 1506"/>
              <a:gd name="T33" fmla="*/ 988 h 1223"/>
              <a:gd name="T34" fmla="*/ 369 w 1506"/>
              <a:gd name="T35" fmla="*/ 1151 h 1223"/>
              <a:gd name="T36" fmla="*/ 494 w 1506"/>
              <a:gd name="T37" fmla="*/ 1190 h 1223"/>
              <a:gd name="T38" fmla="*/ 782 w 1506"/>
              <a:gd name="T39" fmla="*/ 1180 h 1223"/>
              <a:gd name="T40" fmla="*/ 811 w 1506"/>
              <a:gd name="T41" fmla="*/ 1161 h 1223"/>
              <a:gd name="T42" fmla="*/ 840 w 1506"/>
              <a:gd name="T43" fmla="*/ 1180 h 1223"/>
              <a:gd name="T44" fmla="*/ 916 w 1506"/>
              <a:gd name="T45" fmla="*/ 1218 h 1223"/>
              <a:gd name="T46" fmla="*/ 1224 w 1506"/>
              <a:gd name="T47" fmla="*/ 1132 h 1223"/>
              <a:gd name="T48" fmla="*/ 1243 w 1506"/>
              <a:gd name="T49" fmla="*/ 1074 h 1223"/>
              <a:gd name="T50" fmla="*/ 1377 w 1506"/>
              <a:gd name="T51" fmla="*/ 988 h 1223"/>
              <a:gd name="T52" fmla="*/ 1502 w 1506"/>
              <a:gd name="T53" fmla="*/ 738 h 1223"/>
              <a:gd name="T54" fmla="*/ 1492 w 1506"/>
              <a:gd name="T55" fmla="*/ 623 h 1223"/>
              <a:gd name="T56" fmla="*/ 1348 w 1506"/>
              <a:gd name="T57" fmla="*/ 537 h 1223"/>
              <a:gd name="T58" fmla="*/ 1406 w 1506"/>
              <a:gd name="T59" fmla="*/ 383 h 1223"/>
              <a:gd name="T60" fmla="*/ 1387 w 1506"/>
              <a:gd name="T61" fmla="*/ 258 h 1223"/>
              <a:gd name="T62" fmla="*/ 1166 w 1506"/>
              <a:gd name="T63" fmla="*/ 86 h 1223"/>
              <a:gd name="T64" fmla="*/ 1041 w 1506"/>
              <a:gd name="T65" fmla="*/ 57 h 1223"/>
              <a:gd name="T66" fmla="*/ 782 w 1506"/>
              <a:gd name="T67" fmla="*/ 47 h 1223"/>
              <a:gd name="T68" fmla="*/ 772 w 1506"/>
              <a:gd name="T69" fmla="*/ 18 h 1223"/>
              <a:gd name="T70" fmla="*/ 744 w 1506"/>
              <a:gd name="T71" fmla="*/ 28 h 1223"/>
              <a:gd name="T72" fmla="*/ 705 w 1506"/>
              <a:gd name="T73" fmla="*/ 28 h 1223"/>
              <a:gd name="T74" fmla="*/ 600 w 1506"/>
              <a:gd name="T75" fmla="*/ 47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06" h="1223">
                <a:moveTo>
                  <a:pt x="600" y="47"/>
                </a:moveTo>
                <a:cubicBezTo>
                  <a:pt x="474" y="18"/>
                  <a:pt x="484" y="17"/>
                  <a:pt x="312" y="9"/>
                </a:cubicBezTo>
                <a:cubicBezTo>
                  <a:pt x="296" y="12"/>
                  <a:pt x="274" y="5"/>
                  <a:pt x="264" y="18"/>
                </a:cubicBezTo>
                <a:cubicBezTo>
                  <a:pt x="248" y="39"/>
                  <a:pt x="266" y="80"/>
                  <a:pt x="244" y="95"/>
                </a:cubicBezTo>
                <a:cubicBezTo>
                  <a:pt x="206" y="121"/>
                  <a:pt x="177" y="156"/>
                  <a:pt x="139" y="182"/>
                </a:cubicBezTo>
                <a:cubicBezTo>
                  <a:pt x="126" y="207"/>
                  <a:pt x="113" y="233"/>
                  <a:pt x="100" y="258"/>
                </a:cubicBezTo>
                <a:cubicBezTo>
                  <a:pt x="93" y="272"/>
                  <a:pt x="95" y="290"/>
                  <a:pt x="91" y="306"/>
                </a:cubicBezTo>
                <a:cubicBezTo>
                  <a:pt x="81" y="346"/>
                  <a:pt x="82" y="326"/>
                  <a:pt x="62" y="364"/>
                </a:cubicBezTo>
                <a:cubicBezTo>
                  <a:pt x="48" y="389"/>
                  <a:pt x="24" y="441"/>
                  <a:pt x="24" y="441"/>
                </a:cubicBezTo>
                <a:cubicBezTo>
                  <a:pt x="13" y="496"/>
                  <a:pt x="0" y="531"/>
                  <a:pt x="24" y="594"/>
                </a:cubicBezTo>
                <a:cubicBezTo>
                  <a:pt x="35" y="624"/>
                  <a:pt x="69" y="639"/>
                  <a:pt x="91" y="662"/>
                </a:cubicBezTo>
                <a:cubicBezTo>
                  <a:pt x="40" y="761"/>
                  <a:pt x="55" y="710"/>
                  <a:pt x="43" y="815"/>
                </a:cubicBezTo>
                <a:cubicBezTo>
                  <a:pt x="46" y="847"/>
                  <a:pt x="45" y="880"/>
                  <a:pt x="52" y="911"/>
                </a:cubicBezTo>
                <a:cubicBezTo>
                  <a:pt x="63" y="960"/>
                  <a:pt x="119" y="974"/>
                  <a:pt x="158" y="988"/>
                </a:cubicBezTo>
                <a:cubicBezTo>
                  <a:pt x="171" y="985"/>
                  <a:pt x="184" y="983"/>
                  <a:pt x="196" y="978"/>
                </a:cubicBezTo>
                <a:cubicBezTo>
                  <a:pt x="207" y="973"/>
                  <a:pt x="214" y="957"/>
                  <a:pt x="225" y="959"/>
                </a:cubicBezTo>
                <a:cubicBezTo>
                  <a:pt x="236" y="961"/>
                  <a:pt x="238" y="978"/>
                  <a:pt x="244" y="988"/>
                </a:cubicBezTo>
                <a:cubicBezTo>
                  <a:pt x="262" y="1056"/>
                  <a:pt x="291" y="1127"/>
                  <a:pt x="369" y="1151"/>
                </a:cubicBezTo>
                <a:cubicBezTo>
                  <a:pt x="411" y="1164"/>
                  <a:pt x="494" y="1190"/>
                  <a:pt x="494" y="1190"/>
                </a:cubicBezTo>
                <a:cubicBezTo>
                  <a:pt x="590" y="1187"/>
                  <a:pt x="686" y="1189"/>
                  <a:pt x="782" y="1180"/>
                </a:cubicBezTo>
                <a:cubicBezTo>
                  <a:pt x="794" y="1179"/>
                  <a:pt x="799" y="1161"/>
                  <a:pt x="811" y="1161"/>
                </a:cubicBezTo>
                <a:cubicBezTo>
                  <a:pt x="823" y="1161"/>
                  <a:pt x="830" y="1174"/>
                  <a:pt x="840" y="1180"/>
                </a:cubicBezTo>
                <a:cubicBezTo>
                  <a:pt x="865" y="1194"/>
                  <a:pt x="916" y="1218"/>
                  <a:pt x="916" y="1218"/>
                </a:cubicBezTo>
                <a:cubicBezTo>
                  <a:pt x="1054" y="1204"/>
                  <a:pt x="1133" y="1223"/>
                  <a:pt x="1224" y="1132"/>
                </a:cubicBezTo>
                <a:cubicBezTo>
                  <a:pt x="1230" y="1113"/>
                  <a:pt x="1227" y="1087"/>
                  <a:pt x="1243" y="1074"/>
                </a:cubicBezTo>
                <a:cubicBezTo>
                  <a:pt x="1287" y="1039"/>
                  <a:pt x="1329" y="1017"/>
                  <a:pt x="1377" y="988"/>
                </a:cubicBezTo>
                <a:cubicBezTo>
                  <a:pt x="1441" y="904"/>
                  <a:pt x="1469" y="833"/>
                  <a:pt x="1502" y="738"/>
                </a:cubicBezTo>
                <a:cubicBezTo>
                  <a:pt x="1499" y="700"/>
                  <a:pt x="1506" y="659"/>
                  <a:pt x="1492" y="623"/>
                </a:cubicBezTo>
                <a:cubicBezTo>
                  <a:pt x="1470" y="566"/>
                  <a:pt x="1398" y="549"/>
                  <a:pt x="1348" y="537"/>
                </a:cubicBezTo>
                <a:cubicBezTo>
                  <a:pt x="1362" y="483"/>
                  <a:pt x="1392" y="437"/>
                  <a:pt x="1406" y="383"/>
                </a:cubicBezTo>
                <a:cubicBezTo>
                  <a:pt x="1400" y="341"/>
                  <a:pt x="1397" y="299"/>
                  <a:pt x="1387" y="258"/>
                </a:cubicBezTo>
                <a:cubicBezTo>
                  <a:pt x="1371" y="188"/>
                  <a:pt x="1235" y="107"/>
                  <a:pt x="1166" y="86"/>
                </a:cubicBezTo>
                <a:cubicBezTo>
                  <a:pt x="1196" y="0"/>
                  <a:pt x="1098" y="48"/>
                  <a:pt x="1041" y="57"/>
                </a:cubicBezTo>
                <a:cubicBezTo>
                  <a:pt x="955" y="54"/>
                  <a:pt x="868" y="59"/>
                  <a:pt x="782" y="47"/>
                </a:cubicBezTo>
                <a:cubicBezTo>
                  <a:pt x="772" y="46"/>
                  <a:pt x="781" y="23"/>
                  <a:pt x="772" y="18"/>
                </a:cubicBezTo>
                <a:cubicBezTo>
                  <a:pt x="763" y="14"/>
                  <a:pt x="754" y="27"/>
                  <a:pt x="744" y="28"/>
                </a:cubicBezTo>
                <a:cubicBezTo>
                  <a:pt x="731" y="30"/>
                  <a:pt x="718" y="28"/>
                  <a:pt x="705" y="28"/>
                </a:cubicBezTo>
                <a:lnTo>
                  <a:pt x="600" y="47"/>
                </a:ln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6378" name="Freeform 10"/>
          <p:cNvSpPr>
            <a:spLocks/>
          </p:cNvSpPr>
          <p:nvPr/>
        </p:nvSpPr>
        <p:spPr bwMode="auto">
          <a:xfrm>
            <a:off x="6492875" y="4648200"/>
            <a:ext cx="908050" cy="1127125"/>
          </a:xfrm>
          <a:custGeom>
            <a:avLst/>
            <a:gdLst>
              <a:gd name="T0" fmla="*/ 0 w 572"/>
              <a:gd name="T1" fmla="*/ 710 h 710"/>
              <a:gd name="T2" fmla="*/ 105 w 572"/>
              <a:gd name="T3" fmla="*/ 643 h 710"/>
              <a:gd name="T4" fmla="*/ 124 w 572"/>
              <a:gd name="T5" fmla="*/ 614 h 710"/>
              <a:gd name="T6" fmla="*/ 192 w 572"/>
              <a:gd name="T7" fmla="*/ 566 h 710"/>
              <a:gd name="T8" fmla="*/ 211 w 572"/>
              <a:gd name="T9" fmla="*/ 538 h 710"/>
              <a:gd name="T10" fmla="*/ 268 w 572"/>
              <a:gd name="T11" fmla="*/ 499 h 710"/>
              <a:gd name="T12" fmla="*/ 364 w 572"/>
              <a:gd name="T13" fmla="*/ 403 h 710"/>
              <a:gd name="T14" fmla="*/ 480 w 572"/>
              <a:gd name="T15" fmla="*/ 269 h 710"/>
              <a:gd name="T16" fmla="*/ 489 w 572"/>
              <a:gd name="T17" fmla="*/ 240 h 710"/>
              <a:gd name="T18" fmla="*/ 528 w 572"/>
              <a:gd name="T19" fmla="*/ 182 h 710"/>
              <a:gd name="T20" fmla="*/ 537 w 572"/>
              <a:gd name="T21" fmla="*/ 154 h 710"/>
              <a:gd name="T22" fmla="*/ 556 w 572"/>
              <a:gd name="T23" fmla="*/ 134 h 710"/>
              <a:gd name="T24" fmla="*/ 566 w 572"/>
              <a:gd name="T25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2" h="710">
                <a:moveTo>
                  <a:pt x="0" y="710"/>
                </a:moveTo>
                <a:cubicBezTo>
                  <a:pt x="36" y="692"/>
                  <a:pt x="76" y="672"/>
                  <a:pt x="105" y="643"/>
                </a:cubicBezTo>
                <a:cubicBezTo>
                  <a:pt x="113" y="635"/>
                  <a:pt x="116" y="622"/>
                  <a:pt x="124" y="614"/>
                </a:cubicBezTo>
                <a:cubicBezTo>
                  <a:pt x="144" y="594"/>
                  <a:pt x="172" y="585"/>
                  <a:pt x="192" y="566"/>
                </a:cubicBezTo>
                <a:cubicBezTo>
                  <a:pt x="200" y="558"/>
                  <a:pt x="203" y="545"/>
                  <a:pt x="211" y="538"/>
                </a:cubicBezTo>
                <a:cubicBezTo>
                  <a:pt x="228" y="523"/>
                  <a:pt x="268" y="499"/>
                  <a:pt x="268" y="499"/>
                </a:cubicBezTo>
                <a:cubicBezTo>
                  <a:pt x="295" y="460"/>
                  <a:pt x="325" y="429"/>
                  <a:pt x="364" y="403"/>
                </a:cubicBezTo>
                <a:cubicBezTo>
                  <a:pt x="398" y="354"/>
                  <a:pt x="446" y="318"/>
                  <a:pt x="480" y="269"/>
                </a:cubicBezTo>
                <a:cubicBezTo>
                  <a:pt x="483" y="259"/>
                  <a:pt x="484" y="249"/>
                  <a:pt x="489" y="240"/>
                </a:cubicBezTo>
                <a:cubicBezTo>
                  <a:pt x="500" y="220"/>
                  <a:pt x="528" y="182"/>
                  <a:pt x="528" y="182"/>
                </a:cubicBezTo>
                <a:cubicBezTo>
                  <a:pt x="531" y="173"/>
                  <a:pt x="532" y="162"/>
                  <a:pt x="537" y="154"/>
                </a:cubicBezTo>
                <a:cubicBezTo>
                  <a:pt x="542" y="146"/>
                  <a:pt x="552" y="142"/>
                  <a:pt x="556" y="134"/>
                </a:cubicBezTo>
                <a:cubicBezTo>
                  <a:pt x="572" y="97"/>
                  <a:pt x="566" y="34"/>
                  <a:pt x="56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089525" y="5832475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CC"/>
                </a:solidFill>
              </a:rPr>
              <a:t>výsledky, pověst</a:t>
            </a:r>
            <a:endParaRPr lang="en-GB">
              <a:solidFill>
                <a:srgbClr val="0000CC"/>
              </a:solidFill>
            </a:endParaRPr>
          </a:p>
        </p:txBody>
      </p:sp>
      <p:sp>
        <p:nvSpPr>
          <p:cNvPr id="186380" name="Freeform 12"/>
          <p:cNvSpPr>
            <a:spLocks/>
          </p:cNvSpPr>
          <p:nvPr/>
        </p:nvSpPr>
        <p:spPr bwMode="auto">
          <a:xfrm>
            <a:off x="2819400" y="2314575"/>
            <a:ext cx="3444875" cy="885825"/>
          </a:xfrm>
          <a:custGeom>
            <a:avLst/>
            <a:gdLst>
              <a:gd name="T0" fmla="*/ 2554 w 2554"/>
              <a:gd name="T1" fmla="*/ 136 h 798"/>
              <a:gd name="T2" fmla="*/ 2410 w 2554"/>
              <a:gd name="T3" fmla="*/ 107 h 798"/>
              <a:gd name="T4" fmla="*/ 1978 w 2554"/>
              <a:gd name="T5" fmla="*/ 40 h 798"/>
              <a:gd name="T6" fmla="*/ 1670 w 2554"/>
              <a:gd name="T7" fmla="*/ 1 h 798"/>
              <a:gd name="T8" fmla="*/ 1248 w 2554"/>
              <a:gd name="T9" fmla="*/ 40 h 798"/>
              <a:gd name="T10" fmla="*/ 1142 w 2554"/>
              <a:gd name="T11" fmla="*/ 59 h 798"/>
              <a:gd name="T12" fmla="*/ 835 w 2554"/>
              <a:gd name="T13" fmla="*/ 116 h 798"/>
              <a:gd name="T14" fmla="*/ 624 w 2554"/>
              <a:gd name="T15" fmla="*/ 184 h 798"/>
              <a:gd name="T16" fmla="*/ 461 w 2554"/>
              <a:gd name="T17" fmla="*/ 260 h 798"/>
              <a:gd name="T18" fmla="*/ 413 w 2554"/>
              <a:gd name="T19" fmla="*/ 289 h 798"/>
              <a:gd name="T20" fmla="*/ 355 w 2554"/>
              <a:gd name="T21" fmla="*/ 337 h 798"/>
              <a:gd name="T22" fmla="*/ 278 w 2554"/>
              <a:gd name="T23" fmla="*/ 404 h 798"/>
              <a:gd name="T24" fmla="*/ 221 w 2554"/>
              <a:gd name="T25" fmla="*/ 472 h 798"/>
              <a:gd name="T26" fmla="*/ 163 w 2554"/>
              <a:gd name="T27" fmla="*/ 520 h 798"/>
              <a:gd name="T28" fmla="*/ 125 w 2554"/>
              <a:gd name="T29" fmla="*/ 577 h 798"/>
              <a:gd name="T30" fmla="*/ 115 w 2554"/>
              <a:gd name="T31" fmla="*/ 606 h 798"/>
              <a:gd name="T32" fmla="*/ 48 w 2554"/>
              <a:gd name="T33" fmla="*/ 692 h 798"/>
              <a:gd name="T34" fmla="*/ 0 w 2554"/>
              <a:gd name="T35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4" h="798">
                <a:moveTo>
                  <a:pt x="2554" y="136"/>
                </a:moveTo>
                <a:cubicBezTo>
                  <a:pt x="2486" y="112"/>
                  <a:pt x="2545" y="131"/>
                  <a:pt x="2410" y="107"/>
                </a:cubicBezTo>
                <a:cubicBezTo>
                  <a:pt x="2262" y="81"/>
                  <a:pt x="2129" y="49"/>
                  <a:pt x="1978" y="40"/>
                </a:cubicBezTo>
                <a:cubicBezTo>
                  <a:pt x="1780" y="0"/>
                  <a:pt x="1883" y="14"/>
                  <a:pt x="1670" y="1"/>
                </a:cubicBezTo>
                <a:cubicBezTo>
                  <a:pt x="1506" y="7"/>
                  <a:pt x="1398" y="21"/>
                  <a:pt x="1248" y="40"/>
                </a:cubicBezTo>
                <a:cubicBezTo>
                  <a:pt x="1181" y="61"/>
                  <a:pt x="1263" y="37"/>
                  <a:pt x="1142" y="59"/>
                </a:cubicBezTo>
                <a:cubicBezTo>
                  <a:pt x="1040" y="78"/>
                  <a:pt x="938" y="100"/>
                  <a:pt x="835" y="116"/>
                </a:cubicBezTo>
                <a:cubicBezTo>
                  <a:pt x="769" y="139"/>
                  <a:pt x="685" y="153"/>
                  <a:pt x="624" y="184"/>
                </a:cubicBezTo>
                <a:cubicBezTo>
                  <a:pt x="574" y="209"/>
                  <a:pt x="513" y="244"/>
                  <a:pt x="461" y="260"/>
                </a:cubicBezTo>
                <a:cubicBezTo>
                  <a:pt x="405" y="319"/>
                  <a:pt x="484" y="243"/>
                  <a:pt x="413" y="289"/>
                </a:cubicBezTo>
                <a:cubicBezTo>
                  <a:pt x="392" y="303"/>
                  <a:pt x="376" y="323"/>
                  <a:pt x="355" y="337"/>
                </a:cubicBezTo>
                <a:cubicBezTo>
                  <a:pt x="323" y="385"/>
                  <a:pt x="346" y="360"/>
                  <a:pt x="278" y="404"/>
                </a:cubicBezTo>
                <a:cubicBezTo>
                  <a:pt x="253" y="420"/>
                  <a:pt x="244" y="453"/>
                  <a:pt x="221" y="472"/>
                </a:cubicBezTo>
                <a:cubicBezTo>
                  <a:pt x="186" y="500"/>
                  <a:pt x="194" y="481"/>
                  <a:pt x="163" y="520"/>
                </a:cubicBezTo>
                <a:cubicBezTo>
                  <a:pt x="149" y="538"/>
                  <a:pt x="132" y="555"/>
                  <a:pt x="125" y="577"/>
                </a:cubicBezTo>
                <a:cubicBezTo>
                  <a:pt x="122" y="587"/>
                  <a:pt x="121" y="598"/>
                  <a:pt x="115" y="606"/>
                </a:cubicBezTo>
                <a:cubicBezTo>
                  <a:pt x="81" y="656"/>
                  <a:pt x="74" y="615"/>
                  <a:pt x="48" y="692"/>
                </a:cubicBezTo>
                <a:cubicBezTo>
                  <a:pt x="35" y="731"/>
                  <a:pt x="19" y="762"/>
                  <a:pt x="0" y="79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4335463" y="5043488"/>
            <a:ext cx="941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FEFE5C"/>
                </a:solidFill>
              </a:rPr>
              <a:t>Grantové</a:t>
            </a:r>
          </a:p>
          <a:p>
            <a:r>
              <a:rPr lang="cs-CZ" sz="1600">
                <a:solidFill>
                  <a:srgbClr val="FEFE5C"/>
                </a:solidFill>
              </a:rPr>
              <a:t>agentury</a:t>
            </a:r>
            <a:endParaRPr lang="en-GB" sz="1600">
              <a:solidFill>
                <a:srgbClr val="FEFE5C"/>
              </a:solidFill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1371600" y="2895600"/>
            <a:ext cx="123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00FFCC"/>
                </a:solidFill>
              </a:rPr>
              <a:t>špičkoví lidé</a:t>
            </a:r>
            <a:endParaRPr lang="en-GB" sz="1600">
              <a:solidFill>
                <a:srgbClr val="00FFCC"/>
              </a:solidFill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6858000" y="29718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Průmysl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86385" name="AutoShape 17"/>
          <p:cNvSpPr>
            <a:spLocks noChangeArrowheads="1"/>
          </p:cNvSpPr>
          <p:nvPr/>
        </p:nvSpPr>
        <p:spPr bwMode="auto">
          <a:xfrm>
            <a:off x="304800" y="27432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50825" y="1889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9570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 animBg="1"/>
      <p:bldP spid="186385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500" dirty="0"/>
              <a:t>Nové </a:t>
            </a:r>
            <a:r>
              <a:rPr lang="cs-CZ" sz="3500" dirty="0" smtClean="0"/>
              <a:t>ústavy CU </a:t>
            </a:r>
            <a:r>
              <a:rPr lang="cs-CZ" sz="3500" dirty="0"/>
              <a:t>financované průmyslem, jednotlivci, charitami</a:t>
            </a:r>
            <a:endParaRPr lang="en-US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23</a:t>
            </a:fld>
            <a:endParaRPr lang="en-GB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6880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220">
            <a:off x="2124075" y="3068638"/>
            <a:ext cx="58324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129">
            <a:off x="900113" y="2565400"/>
            <a:ext cx="38877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346">
            <a:off x="1187450" y="2060575"/>
            <a:ext cx="5003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5089">
            <a:off x="-1229239" y="929753"/>
            <a:ext cx="669448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934">
            <a:off x="179388" y="1844675"/>
            <a:ext cx="685165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026">
            <a:off x="2700338" y="3716338"/>
            <a:ext cx="6275387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6850063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471">
            <a:off x="3924300" y="2133600"/>
            <a:ext cx="6275388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767">
            <a:off x="3708400" y="2349500"/>
            <a:ext cx="6826250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208">
            <a:off x="0" y="2205038"/>
            <a:ext cx="6635750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9392">
            <a:off x="3419475" y="3068638"/>
            <a:ext cx="5976938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7" name="Picture 17" descr="Judge Institute, Cambridge by TheRevSteve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66838"/>
            <a:ext cx="5903913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670" y="4448423"/>
            <a:ext cx="8649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FF00"/>
                </a:solidFill>
              </a:rPr>
              <a:t>20 nových ústavů za minulých 10 let </a:t>
            </a:r>
            <a:endParaRPr lang="en-GB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7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  <p:bldP spid="66567" grpId="0"/>
      <p:bldP spid="66568" grpId="0"/>
      <p:bldP spid="66569" grpId="0"/>
      <p:bldP spid="66570" grpId="0"/>
      <p:bldP spid="66571" grpId="0"/>
      <p:bldP spid="66572" grpId="0"/>
      <p:bldP spid="66573" grpId="0"/>
      <p:bldP spid="66574" grpId="0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500" smtClean="0"/>
              <a:t> </a:t>
            </a:r>
            <a:endParaRPr lang="en-US" sz="35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endParaRPr lang="cs-CZ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Rozhodně nejde o to na TT finančně přímo vydělat.</a:t>
            </a:r>
            <a:r>
              <a:rPr lang="cs-CZ" sz="3000" dirty="0"/>
              <a:t> 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(Stejně se to nedá účetně vyčíslit.)</a:t>
            </a:r>
            <a:endParaRPr lang="cs-CZ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sz="3000" dirty="0" smtClean="0"/>
              <a:t>Hodnota nových budov se účetně vyčíslit dá. </a:t>
            </a:r>
          </a:p>
          <a:p>
            <a:pPr marL="341313" indent="-341313" algn="ctr" defTabSz="912813">
              <a:spcBef>
                <a:spcPct val="100000"/>
              </a:spcBef>
              <a:buFont typeface="Wingdings" pitchFamily="2" charset="2"/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Ale jakou hodnotu má jméno, které univerzitě přinesly?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F43519A-D14B-4800-A21D-572443507E58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pro </a:t>
            </a:r>
            <a:r>
              <a:rPr lang="cs-CZ" dirty="0" err="1"/>
              <a:t>Judge</a:t>
            </a:r>
            <a:r>
              <a:rPr lang="cs-CZ" dirty="0"/>
              <a:t> Institut</a:t>
            </a:r>
            <a:r>
              <a:rPr lang="en-GB" dirty="0" smtClean="0"/>
              <a:t>e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25</a:t>
            </a:fld>
            <a:endParaRPr lang="en-GB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68313" y="1444625"/>
            <a:ext cx="283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Sir Paul and Lady Judge</a:t>
            </a:r>
          </a:p>
          <a:p>
            <a:pPr eaLnBrk="0" hangingPunct="0"/>
            <a:endParaRPr 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866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787900" y="1484313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/>
              <a:t>The Monument Trust</a:t>
            </a:r>
          </a:p>
          <a:p>
            <a:pPr eaLnBrk="0" hangingPunct="0"/>
            <a:endParaRPr lang="en-US" dirty="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1428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39750" y="3213100"/>
            <a:ext cx="296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Peter and Paula Beckwith</a:t>
            </a:r>
          </a:p>
          <a:p>
            <a:pPr eaLnBrk="0" hangingPunct="0"/>
            <a:endParaRPr lang="en-US"/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866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684213" y="4365625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The Sinyi Foundation</a:t>
            </a:r>
          </a:p>
          <a:p>
            <a:pPr eaLnBrk="0" hangingPunct="0"/>
            <a:endParaRPr lang="en-US"/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8667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95288" y="5661025"/>
            <a:ext cx="310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Dr and Mrs Dennis Gillings</a:t>
            </a:r>
          </a:p>
          <a:p>
            <a:pPr eaLnBrk="0" hangingPunct="0"/>
            <a:endParaRPr lang="en-US"/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45125"/>
            <a:ext cx="866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859338" y="3068638"/>
            <a:ext cx="395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The Margaret Thatcher Foundation</a:t>
            </a:r>
          </a:p>
          <a:p>
            <a:pPr eaLnBrk="0" hangingPunct="0"/>
            <a:endParaRPr lang="en-US"/>
          </a:p>
        </p:txBody>
      </p:sp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866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4932363" y="4581525"/>
            <a:ext cx="238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KPMG/Peat Marwick</a:t>
            </a:r>
          </a:p>
          <a:p>
            <a:pPr eaLnBrk="0" hangingPunct="0"/>
            <a:endParaRPr lang="en-US"/>
          </a:p>
        </p:txBody>
      </p:sp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428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4932363" y="5661025"/>
            <a:ext cx="205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Diageo/Guinness</a:t>
            </a:r>
          </a:p>
          <a:p>
            <a:pPr eaLnBrk="0" hangingPunct="0"/>
            <a:endParaRPr lang="en-US"/>
          </a:p>
        </p:txBody>
      </p:sp>
      <p:pic>
        <p:nvPicPr>
          <p:cNvPr id="6862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1908175" y="20605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£8 M</a:t>
            </a:r>
            <a:endParaRPr lang="en-US" dirty="0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4787900" y="20605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£5 M</a:t>
            </a:r>
            <a:endParaRPr lang="en-US" dirty="0"/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519113" y="3521075"/>
            <a:ext cx="2863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£5 M Professor of Management Studies</a:t>
            </a:r>
            <a:endParaRPr lang="en-US" sz="1200"/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539750" y="4724400"/>
            <a:ext cx="3040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£1.5 M Professor of Chinese Management</a:t>
            </a:r>
            <a:endParaRPr lang="en-US" sz="120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539750" y="6092825"/>
            <a:ext cx="27955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£2 M Professor of Health Management</a:t>
            </a:r>
            <a:endParaRPr lang="en-US" sz="1200"/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011863" y="3644900"/>
            <a:ext cx="2670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£2 M Professor of Enterprise Studies</a:t>
            </a:r>
            <a:endParaRPr lang="en-US" sz="1200"/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4932363" y="5013325"/>
            <a:ext cx="2482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Professor of Management Studies</a:t>
            </a:r>
            <a:endParaRPr lang="en-US" sz="1200"/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5003800" y="6092825"/>
            <a:ext cx="2482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/>
              <a:t>Professor of Management Studies</a:t>
            </a:r>
            <a:endParaRPr lang="en-US" sz="1200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2771775" y="2060575"/>
            <a:ext cx="1814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/>
              <a:t>Výstavba budovy</a:t>
            </a:r>
            <a:endParaRPr lang="en-US" b="1" dirty="0"/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250825" y="1889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750" y="1763937"/>
            <a:ext cx="85687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 </a:t>
            </a:r>
            <a:r>
              <a:rPr lang="en-GB" sz="11500" b="1" dirty="0" smtClean="0">
                <a:solidFill>
                  <a:srgbClr val="FF0000"/>
                </a:solidFill>
              </a:rPr>
              <a:t>£ 30 </a:t>
            </a:r>
            <a:r>
              <a:rPr lang="en-GB" sz="11500" b="1" dirty="0" err="1" smtClean="0">
                <a:solidFill>
                  <a:srgbClr val="FF0000"/>
                </a:solidFill>
              </a:rPr>
              <a:t>milion</a:t>
            </a:r>
            <a:r>
              <a:rPr lang="cs-CZ" sz="11500" b="1" dirty="0">
                <a:solidFill>
                  <a:srgbClr val="FF0000"/>
                </a:solidFill>
              </a:rPr>
              <a:t>ů</a:t>
            </a:r>
            <a:endParaRPr lang="en-GB" sz="115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23733" y="1959245"/>
            <a:ext cx="3952082" cy="5844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86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68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686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3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3" decel="100000"/>
                                        <p:tgtEl>
                                          <p:spTgt spid="68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" decel="100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3" decel="100000"/>
                                        <p:tgtEl>
                                          <p:spTgt spid="686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3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3" decel="100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3" decel="100000"/>
                                        <p:tgtEl>
                                          <p:spTgt spid="68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3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3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3" decel="100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3" decel="100000"/>
                                        <p:tgtEl>
                                          <p:spTgt spid="68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3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3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3" grpId="0"/>
      <p:bldP spid="68615" grpId="0"/>
      <p:bldP spid="68617" grpId="0"/>
      <p:bldP spid="68619" grpId="0"/>
      <p:bldP spid="68621" grpId="0"/>
      <p:bldP spid="68623" grpId="0"/>
      <p:bldP spid="68625" grpId="0"/>
      <p:bldP spid="68627" grpId="0"/>
      <p:bldP spid="68628" grpId="0"/>
      <p:bldP spid="68629" grpId="0"/>
      <p:bldP spid="68630" grpId="0"/>
      <p:bldP spid="68631" grpId="0"/>
      <p:bldP spid="68632" grpId="0"/>
      <p:bldP spid="68633" grpId="0"/>
      <p:bldP spid="68634" grpId="0"/>
      <p:bldP spid="68635" grpId="0"/>
      <p:bldP spid="68636" grpId="0" animBg="1"/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4400" dirty="0"/>
              <a:t>Nestačí změnit systém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4400" b="1" dirty="0">
                <a:solidFill>
                  <a:srgbClr val="FF0000"/>
                </a:solidFill>
              </a:rPr>
              <a:t>Důležité je změnit myšlení lidí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sz="4400" dirty="0"/>
              <a:t>Nejde to najednou.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Podívejme se na zakládání </a:t>
            </a:r>
            <a:br>
              <a:rPr lang="cs-CZ" dirty="0" smtClean="0"/>
            </a:br>
            <a:r>
              <a:rPr lang="cs-CZ" dirty="0" smtClean="0"/>
              <a:t>spin-</a:t>
            </a:r>
            <a:r>
              <a:rPr lang="cs-CZ" dirty="0" err="1" smtClean="0"/>
              <a:t>off</a:t>
            </a:r>
            <a:r>
              <a:rPr lang="cs-CZ" dirty="0" smtClean="0"/>
              <a:t> firem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1" y="38100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67844" y="1052736"/>
            <a:ext cx="4212468" cy="1224136"/>
            <a:chOff x="3167844" y="1052736"/>
            <a:chExt cx="4212468" cy="1224136"/>
          </a:xfrm>
        </p:grpSpPr>
        <p:sp>
          <p:nvSpPr>
            <p:cNvPr id="2" name="Rounded Rectangle 1"/>
            <p:cNvSpPr/>
            <p:nvPr/>
          </p:nvSpPr>
          <p:spPr>
            <a:xfrm>
              <a:off x="4427984" y="1052736"/>
              <a:ext cx="2952328" cy="1224136"/>
            </a:xfrm>
            <a:prstGeom prst="roundRect">
              <a:avLst/>
            </a:prstGeom>
            <a:solidFill>
              <a:srgbClr val="FF0000">
                <a:alpha val="1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Téměř nezbytná podmínka</a:t>
              </a:r>
            </a:p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Spojená s dohodou o převodu práv a spoluvlastnictví firmy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6" idx="6"/>
            </p:cNvCxnSpPr>
            <p:nvPr/>
          </p:nvCxnSpPr>
          <p:spPr>
            <a:xfrm flipH="1">
              <a:off x="3167844" y="1664804"/>
              <a:ext cx="1260140" cy="50405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9" y="356491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2915816" y="2261065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929950" y="908720"/>
            <a:ext cx="3450362" cy="1447253"/>
            <a:chOff x="3929950" y="908720"/>
            <a:chExt cx="3450362" cy="1447253"/>
          </a:xfrm>
        </p:grpSpPr>
        <p:sp>
          <p:nvSpPr>
            <p:cNvPr id="13" name="Rounded Rectangle 12"/>
            <p:cNvSpPr/>
            <p:nvPr/>
          </p:nvSpPr>
          <p:spPr>
            <a:xfrm>
              <a:off x="4572000" y="908720"/>
              <a:ext cx="2808312" cy="1260140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Očekáváme, že sami budou něco riskovat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1"/>
              <a:endCxn id="3" idx="7"/>
            </p:cNvCxnSpPr>
            <p:nvPr/>
          </p:nvCxnSpPr>
          <p:spPr>
            <a:xfrm flipH="1">
              <a:off x="3929950" y="1538790"/>
              <a:ext cx="642050" cy="817183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defTabSz="904875"/>
            <a:r>
              <a:rPr lang="cs-CZ"/>
              <a:t>Cambridge University</a:t>
            </a: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02587" cy="1181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4488" indent="-344488" algn="ctr" defTabSz="904875">
              <a:buFont typeface="Wingdings" pitchFamily="2" charset="2"/>
              <a:buNone/>
            </a:pPr>
            <a:r>
              <a:rPr lang="cs-CZ" sz="2600"/>
              <a:t>Byla založena před 800 lety</a:t>
            </a:r>
            <a:r>
              <a:rPr lang="en-GB" sz="2600"/>
              <a:t> </a:t>
            </a:r>
          </a:p>
          <a:p>
            <a:pPr marL="344488" indent="-344488" algn="ctr" defTabSz="904875">
              <a:buFont typeface="Wingdings" pitchFamily="2" charset="2"/>
              <a:buNone/>
            </a:pPr>
            <a:r>
              <a:rPr lang="cs-CZ" sz="2600"/>
              <a:t>a má dnes silnou výzkumnou tradici</a:t>
            </a:r>
            <a:endParaRPr lang="en-GB" sz="2600"/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081338"/>
            <a:ext cx="857250" cy="1011237"/>
          </a:xfrm>
          <a:noFill/>
          <a:ln/>
        </p:spPr>
      </p:pic>
      <p:pic>
        <p:nvPicPr>
          <p:cNvPr id="645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081338"/>
            <a:ext cx="904875" cy="1020762"/>
          </a:xfrm>
          <a:noFill/>
          <a:ln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Prof R. Hanka 2011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1B87-74CC-47FE-B08B-00087022B55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8175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97200"/>
            <a:ext cx="8572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8667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118903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10088"/>
            <a:ext cx="1246188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952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24175"/>
            <a:ext cx="952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08500"/>
            <a:ext cx="10683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12414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2319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885113" y="4797425"/>
            <a:ext cx="1098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A mnoho</a:t>
            </a:r>
          </a:p>
          <a:p>
            <a:r>
              <a:rPr lang="cs-CZ"/>
              <a:t>a mnoho</a:t>
            </a:r>
          </a:p>
          <a:p>
            <a:r>
              <a:rPr lang="cs-CZ"/>
              <a:t> jiných</a:t>
            </a:r>
            <a:endParaRPr lang="en-US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250825" y="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D</a:t>
            </a:r>
            <a:endParaRPr lang="en-US" sz="1400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68313" y="0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M</a:t>
            </a:r>
            <a:endParaRPr lang="en-US" sz="1400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0" y="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71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3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28" grpId="0"/>
      <p:bldP spid="64529" grpId="0"/>
      <p:bldP spid="64530" grpId="0"/>
      <p:bldP spid="645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1" y="358266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2915816" y="2261065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979712" y="3717032"/>
            <a:ext cx="1692188" cy="43204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987824" y="980728"/>
            <a:ext cx="5112568" cy="2736304"/>
            <a:chOff x="2987824" y="980728"/>
            <a:chExt cx="5112568" cy="2736304"/>
          </a:xfrm>
        </p:grpSpPr>
        <p:sp>
          <p:nvSpPr>
            <p:cNvPr id="5" name="Rounded Rectangle 4"/>
            <p:cNvSpPr/>
            <p:nvPr/>
          </p:nvSpPr>
          <p:spPr>
            <a:xfrm>
              <a:off x="4355976" y="980728"/>
              <a:ext cx="3744416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Konzultace, rady, doporučení a podobné služby jsou k dispozici  kdykoliv 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987824" y="2261065"/>
              <a:ext cx="1368152" cy="14559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2915816" y="2261065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36818" y="3654508"/>
            <a:ext cx="792088" cy="576064"/>
          </a:xfrm>
          <a:prstGeom prst="ellipse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3923928" y="1135476"/>
            <a:ext cx="3893012" cy="2509548"/>
            <a:chOff x="3923928" y="1135476"/>
            <a:chExt cx="3893012" cy="2509548"/>
          </a:xfrm>
        </p:grpSpPr>
        <p:sp>
          <p:nvSpPr>
            <p:cNvPr id="10" name="Rounded Rectangle 9"/>
            <p:cNvSpPr/>
            <p:nvPr/>
          </p:nvSpPr>
          <p:spPr>
            <a:xfrm>
              <a:off x="4792604" y="1135476"/>
              <a:ext cx="3024336" cy="1152128"/>
            </a:xfrm>
            <a:prstGeom prst="roundRect">
              <a:avLst/>
            </a:prstGeom>
            <a:solidFill>
              <a:srgbClr val="92D05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  <a:p>
              <a:pPr algn="ctr"/>
              <a:r>
                <a:rPr lang="cs-CZ" dirty="0" err="1" smtClean="0">
                  <a:solidFill>
                    <a:srgbClr val="FF0000"/>
                  </a:solidFill>
                </a:rPr>
                <a:t>Pre-seed</a:t>
              </a:r>
              <a:r>
                <a:rPr lang="cs-CZ" dirty="0" smtClean="0">
                  <a:solidFill>
                    <a:srgbClr val="FF0000"/>
                  </a:solidFill>
                </a:rPr>
                <a:t> finance od CE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Ohodnocení </a:t>
              </a:r>
              <a:r>
                <a:rPr lang="cs-CZ" sz="1400" dirty="0">
                  <a:solidFill>
                    <a:srgbClr val="FF0000"/>
                  </a:solidFill>
                </a:rPr>
                <a:t>trhu a </a:t>
              </a:r>
              <a:r>
                <a:rPr lang="cs-CZ" sz="1400" dirty="0" smtClean="0">
                  <a:solidFill>
                    <a:srgbClr val="FF0000"/>
                  </a:solidFill>
                </a:rPr>
                <a:t>IP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Ověření konceptu</a:t>
              </a:r>
            </a:p>
            <a:p>
              <a:pPr algn="ctr"/>
              <a:r>
                <a:rPr lang="en-GB" sz="1400" dirty="0" smtClean="0">
                  <a:solidFill>
                    <a:srgbClr val="FF0000"/>
                  </a:solidFill>
                </a:rPr>
                <a:t>£10k - £60K</a:t>
              </a:r>
              <a:endParaRPr lang="en-GB" sz="1400" dirty="0">
                <a:solidFill>
                  <a:srgbClr val="FF0000"/>
                </a:solidFill>
              </a:endParaRPr>
            </a:p>
            <a:p>
              <a:pPr algn="ctr"/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923928" y="2189018"/>
              <a:ext cx="906690" cy="145600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691680" y="3717032"/>
            <a:ext cx="2002193" cy="43204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23928" y="2996952"/>
            <a:ext cx="1080120" cy="1728192"/>
          </a:xfrm>
          <a:prstGeom prst="ellipse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2915816" y="2261065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19872" y="3645024"/>
            <a:ext cx="792088" cy="576064"/>
          </a:xfrm>
          <a:prstGeom prst="ellipse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644008" y="1340768"/>
            <a:ext cx="3168352" cy="1656184"/>
            <a:chOff x="4644008" y="1340768"/>
            <a:chExt cx="3168352" cy="1656184"/>
          </a:xfrm>
        </p:grpSpPr>
        <p:sp>
          <p:nvSpPr>
            <p:cNvPr id="10" name="Rounded Rectangle 9"/>
            <p:cNvSpPr/>
            <p:nvPr/>
          </p:nvSpPr>
          <p:spPr>
            <a:xfrm>
              <a:off x="4788024" y="1340768"/>
              <a:ext cx="3024336" cy="1008112"/>
            </a:xfrm>
            <a:prstGeom prst="roundRect">
              <a:avLst/>
            </a:prstGeom>
            <a:solidFill>
              <a:srgbClr val="C0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Seed</a:t>
              </a:r>
              <a:r>
                <a:rPr lang="cs-CZ" dirty="0" smtClean="0">
                  <a:solidFill>
                    <a:schemeClr val="tx1"/>
                  </a:solidFill>
                </a:rPr>
                <a:t> finance od CE</a:t>
              </a:r>
            </a:p>
            <a:p>
              <a:pPr algn="ctr"/>
              <a:endParaRPr lang="cs-CZ" sz="1400" dirty="0">
                <a:solidFill>
                  <a:schemeClr val="tx1"/>
                </a:solidFill>
              </a:endParaRPr>
            </a:p>
            <a:p>
              <a:pPr algn="ctr"/>
              <a:r>
                <a:rPr lang="cs-CZ" sz="1400" dirty="0" smtClean="0">
                  <a:solidFill>
                    <a:schemeClr val="tx1"/>
                  </a:solidFill>
                </a:rPr>
                <a:t>Možná (</a:t>
              </a:r>
              <a:r>
                <a:rPr lang="cs-CZ" sz="1400" dirty="0" err="1" smtClean="0">
                  <a:solidFill>
                    <a:schemeClr val="tx1"/>
                  </a:solidFill>
                </a:rPr>
                <a:t>max</a:t>
              </a:r>
              <a:r>
                <a:rPr lang="cs-CZ" sz="1400" dirty="0" smtClean="0">
                  <a:solidFill>
                    <a:schemeClr val="tx1"/>
                  </a:solidFill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</a:rPr>
                <a:t>£</a:t>
              </a:r>
              <a:r>
                <a:rPr lang="cs-CZ" sz="1400" dirty="0" smtClean="0">
                  <a:solidFill>
                    <a:schemeClr val="tx1"/>
                  </a:solidFill>
                </a:rPr>
                <a:t> 250K) 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44008" y="2348880"/>
              <a:ext cx="288032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1979712" y="3717032"/>
            <a:ext cx="1692188" cy="43204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38813" y="2996952"/>
            <a:ext cx="1080120" cy="1728192"/>
          </a:xfrm>
          <a:prstGeom prst="ellipse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2915816" y="2261065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19872" y="3645024"/>
            <a:ext cx="792088" cy="576064"/>
          </a:xfrm>
          <a:prstGeom prst="ellipse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60032" y="2348880"/>
            <a:ext cx="2952328" cy="2592288"/>
          </a:xfrm>
          <a:prstGeom prst="ellipse">
            <a:avLst/>
          </a:prstGeom>
          <a:solidFill>
            <a:schemeClr val="accent6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860032" y="836712"/>
            <a:ext cx="3312368" cy="1424353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Nějaký VC fond apod.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nebo</a:t>
            </a:r>
            <a:r>
              <a:rPr lang="cs-CZ" b="1" dirty="0" smtClean="0">
                <a:solidFill>
                  <a:schemeClr val="tx1"/>
                </a:solidFill>
              </a:rPr>
              <a:t> velmi zřídka </a:t>
            </a:r>
            <a:r>
              <a:rPr lang="cs-CZ" dirty="0" smtClean="0">
                <a:solidFill>
                  <a:schemeClr val="tx1"/>
                </a:solidFill>
              </a:rPr>
              <a:t>investice z Cambridge Venture </a:t>
            </a:r>
            <a:r>
              <a:rPr lang="cs-CZ" dirty="0" err="1" smtClean="0">
                <a:solidFill>
                  <a:schemeClr val="tx1"/>
                </a:solidFill>
              </a:rPr>
              <a:t>Capitalového</a:t>
            </a:r>
            <a:r>
              <a:rPr lang="cs-CZ" dirty="0" smtClean="0">
                <a:solidFill>
                  <a:schemeClr val="tx1"/>
                </a:solidFill>
              </a:rPr>
              <a:t> Fondu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9712" y="3717032"/>
            <a:ext cx="1692188" cy="43204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83413" y="5278185"/>
            <a:ext cx="7704856" cy="157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1" y="18864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83413" y="5278185"/>
            <a:ext cx="7630914" cy="159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951746" y="2819764"/>
            <a:ext cx="1080120" cy="1728192"/>
          </a:xfrm>
          <a:prstGeom prst="ellipse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834598" y="1556828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Oval 2"/>
          <p:cNvSpPr/>
          <p:nvPr/>
        </p:nvSpPr>
        <p:spPr>
          <a:xfrm>
            <a:off x="3023828" y="2129677"/>
            <a:ext cx="1188132" cy="648072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19872" y="3501044"/>
            <a:ext cx="792088" cy="576064"/>
          </a:xfrm>
          <a:prstGeom prst="ellipse">
            <a:avLst/>
          </a:prstGeom>
          <a:solidFill>
            <a:srgbClr val="92D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32040" y="2227872"/>
            <a:ext cx="2952328" cy="2592288"/>
          </a:xfrm>
          <a:prstGeom prst="ellipse">
            <a:avLst/>
          </a:prstGeom>
          <a:solidFill>
            <a:schemeClr val="accent6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25706" y="3524016"/>
            <a:ext cx="1692188" cy="43204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9417" y="5292042"/>
            <a:ext cx="7632848" cy="15798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600" dirty="0" smtClean="0">
                <a:solidFill>
                  <a:schemeClr val="tx1"/>
                </a:solidFill>
              </a:rPr>
              <a:t>	               </a:t>
            </a:r>
            <a:r>
              <a:rPr lang="cs-CZ" sz="1600" b="1" dirty="0" smtClean="0">
                <a:solidFill>
                  <a:schemeClr val="tx1"/>
                </a:solidFill>
              </a:rPr>
              <a:t>Pravděpodobnost dosažení daného mezníku od založení firmy:</a:t>
            </a: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80-90</a:t>
            </a:r>
            <a:r>
              <a:rPr lang="en-GB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             </a:t>
            </a:r>
            <a:r>
              <a:rPr lang="cs-CZ" dirty="0" smtClean="0">
                <a:solidFill>
                  <a:srgbClr val="FF0000"/>
                </a:solidFill>
              </a:rPr>
              <a:t>cca </a:t>
            </a:r>
            <a:r>
              <a:rPr lang="en-GB" dirty="0" smtClean="0">
                <a:solidFill>
                  <a:srgbClr val="FF0000"/>
                </a:solidFill>
              </a:rPr>
              <a:t>50%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			10-20%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				        5-10%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34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771800" y="5589240"/>
            <a:ext cx="561662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9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0" y="260648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680" y="1429365"/>
            <a:ext cx="6956711" cy="4104456"/>
          </a:xfrm>
          <a:prstGeom prst="rect">
            <a:avLst/>
          </a:prstGeom>
          <a:gradFill flip="none" rotWithShape="1">
            <a:gsLst>
              <a:gs pos="36000">
                <a:srgbClr val="FF0000">
                  <a:alpha val="36000"/>
                </a:srgbClr>
              </a:gs>
              <a:gs pos="50000">
                <a:srgbClr val="85C2FF">
                  <a:alpha val="34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 smtClean="0">
                <a:solidFill>
                  <a:srgbClr val="FF0000"/>
                </a:solidFill>
              </a:rPr>
              <a:t>Striktně in-house			</a:t>
            </a:r>
            <a:r>
              <a:rPr lang="cs-CZ" b="1" dirty="0" smtClean="0">
                <a:solidFill>
                  <a:srgbClr val="002060"/>
                </a:solidFill>
              </a:rPr>
              <a:t>Ostatní investoři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680" y="620688"/>
            <a:ext cx="70287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Jak a s kým to sdílet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1" y="322053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Prof R. Hanka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83768" y="5178472"/>
            <a:ext cx="792088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>
            <a:off x="2500536" y="5159236"/>
            <a:ext cx="1567408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2514454" y="5140809"/>
            <a:ext cx="2201562" cy="3240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91880" y="1811870"/>
            <a:ext cx="1368152" cy="3384376"/>
            <a:chOff x="1799692" y="1772816"/>
            <a:chExt cx="1368152" cy="338437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68659" y="1784481"/>
            <a:ext cx="1368152" cy="3384376"/>
            <a:chOff x="1799692" y="1772816"/>
            <a:chExt cx="1368152" cy="33843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9692" y="1772816"/>
            <a:ext cx="1368152" cy="3384376"/>
            <a:chOff x="1799692" y="1772816"/>
            <a:chExt cx="1368152" cy="33843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51720" y="2010120"/>
            <a:ext cx="864096" cy="268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2655611" y="1794096"/>
            <a:ext cx="1368152" cy="3384376"/>
            <a:chOff x="1799692" y="1772816"/>
            <a:chExt cx="1368152" cy="338437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59632" y="764704"/>
            <a:ext cx="6552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Kdy založit spin-</a:t>
            </a:r>
            <a:r>
              <a:rPr lang="cs-CZ" sz="2800" b="1" dirty="0" err="1" smtClean="0">
                <a:solidFill>
                  <a:schemeClr val="tx1"/>
                </a:solidFill>
              </a:rPr>
              <a:t>off</a:t>
            </a:r>
            <a:r>
              <a:rPr lang="cs-CZ" sz="2800" b="1" dirty="0" smtClean="0">
                <a:solidFill>
                  <a:schemeClr val="tx1"/>
                </a:solidFill>
              </a:rPr>
              <a:t> firmu 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680503" y="2108294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3982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2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1" y="381000"/>
            <a:ext cx="80581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© Prof R. Hanka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68659" y="1784481"/>
            <a:ext cx="1368152" cy="3384376"/>
            <a:chOff x="1799692" y="1772816"/>
            <a:chExt cx="1368152" cy="33843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483768" y="2276872"/>
              <a:ext cx="0" cy="2880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83768" y="1772816"/>
              <a:ext cx="0" cy="2160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799692" y="1988840"/>
              <a:ext cx="136815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51720" y="2010120"/>
            <a:ext cx="864096" cy="268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259632" y="764704"/>
            <a:ext cx="65527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Kdy založit spin-</a:t>
            </a:r>
            <a:r>
              <a:rPr lang="cs-CZ" sz="2800" b="1" dirty="0" err="1" smtClean="0">
                <a:solidFill>
                  <a:schemeClr val="tx1"/>
                </a:solidFill>
              </a:rPr>
              <a:t>off</a:t>
            </a:r>
            <a:r>
              <a:rPr lang="cs-CZ" sz="2800" b="1" dirty="0" smtClean="0">
                <a:solidFill>
                  <a:schemeClr val="tx1"/>
                </a:solidFill>
              </a:rPr>
              <a:t> firmu 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07904" y="2180525"/>
            <a:ext cx="3168352" cy="1572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3200" dirty="0" smtClean="0"/>
              <a:t>Co nejdříve</a:t>
            </a:r>
          </a:p>
          <a:p>
            <a:pPr algn="ctr"/>
            <a:r>
              <a:rPr lang="cs-CZ" sz="2000" dirty="0" smtClean="0"/>
              <a:t>Je to mnohem efektivnější a jednoduší</a:t>
            </a:r>
          </a:p>
          <a:p>
            <a:pPr algn="ctr"/>
            <a:r>
              <a:rPr lang="cs-CZ" sz="2000" dirty="0"/>
              <a:t>a</a:t>
            </a:r>
            <a:r>
              <a:rPr lang="cs-CZ" sz="2000" dirty="0" smtClean="0"/>
              <a:t>dministrativně i účetně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27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úspěchu v TT.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3100" dirty="0" smtClean="0"/>
              <a:t>Dobře organizované, nezávislé oddělení TT s adekvátní podporou vysoké školy.</a:t>
            </a: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Fakultní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  <a:r>
              <a:rPr lang="en-GB" sz="3100" dirty="0">
                <a:solidFill>
                  <a:schemeClr val="bg1"/>
                </a:solidFill>
              </a:rPr>
              <a:t>‘Enterprise Champions’ </a:t>
            </a:r>
            <a:r>
              <a:rPr lang="en-GB" sz="2100" dirty="0" smtClean="0">
                <a:solidFill>
                  <a:schemeClr val="bg1"/>
                </a:solidFill>
              </a:rPr>
              <a:t>(</a:t>
            </a:r>
            <a:r>
              <a:rPr lang="cs-CZ" sz="2100" dirty="0" smtClean="0">
                <a:solidFill>
                  <a:schemeClr val="bg1"/>
                </a:solidFill>
              </a:rPr>
              <a:t>základní komunikační kanál mezi CE a katedrami/ústavy</a:t>
            </a:r>
            <a:r>
              <a:rPr lang="en-GB" sz="2100" dirty="0" smtClean="0">
                <a:solidFill>
                  <a:schemeClr val="bg1"/>
                </a:solidFill>
              </a:rPr>
              <a:t>).</a:t>
            </a:r>
            <a:endParaRPr lang="en-GB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Týdenní/měsíční</a:t>
            </a:r>
            <a:endParaRPr lang="en-GB" sz="31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500" dirty="0" smtClean="0">
                <a:solidFill>
                  <a:schemeClr val="bg1"/>
                </a:solidFill>
              </a:rPr>
              <a:t>Business</a:t>
            </a:r>
            <a:r>
              <a:rPr lang="cs-CZ" sz="2500" dirty="0" smtClean="0">
                <a:solidFill>
                  <a:schemeClr val="bg1"/>
                </a:solidFill>
              </a:rPr>
              <a:t> poradna</a:t>
            </a:r>
            <a:endParaRPr lang="en-GB" sz="25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sz="2500" dirty="0" smtClean="0">
                <a:solidFill>
                  <a:schemeClr val="bg1"/>
                </a:solidFill>
              </a:rPr>
              <a:t>Pracovní (</a:t>
            </a:r>
            <a:r>
              <a:rPr lang="en-GB" sz="2500" dirty="0" smtClean="0">
                <a:solidFill>
                  <a:schemeClr val="bg1"/>
                </a:solidFill>
              </a:rPr>
              <a:t>Mentoring</a:t>
            </a:r>
            <a:r>
              <a:rPr lang="cs-CZ" sz="2500" dirty="0" smtClean="0">
                <a:solidFill>
                  <a:schemeClr val="bg1"/>
                </a:solidFill>
              </a:rPr>
              <a:t>)</a:t>
            </a:r>
            <a:r>
              <a:rPr lang="en-GB" sz="2500" dirty="0" smtClean="0">
                <a:solidFill>
                  <a:schemeClr val="bg1"/>
                </a:solidFill>
              </a:rPr>
              <a:t> </a:t>
            </a:r>
            <a:r>
              <a:rPr lang="cs-CZ" sz="2500" dirty="0" smtClean="0">
                <a:solidFill>
                  <a:schemeClr val="bg1"/>
                </a:solidFill>
              </a:rPr>
              <a:t>snídaně.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Univerzitní krátkodobý inkubátor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  <a:r>
              <a:rPr lang="en-GB" sz="2100" dirty="0" smtClean="0">
                <a:solidFill>
                  <a:schemeClr val="bg1"/>
                </a:solidFill>
              </a:rPr>
              <a:t>(</a:t>
            </a:r>
            <a:r>
              <a:rPr lang="cs-CZ" sz="2100" dirty="0" smtClean="0">
                <a:solidFill>
                  <a:schemeClr val="bg1"/>
                </a:solidFill>
              </a:rPr>
              <a:t>max. 1 rok, plná </a:t>
            </a:r>
            <a:r>
              <a:rPr lang="en-GB" sz="2100" dirty="0" smtClean="0">
                <a:solidFill>
                  <a:schemeClr val="bg1"/>
                </a:solidFill>
              </a:rPr>
              <a:t>admin</a:t>
            </a:r>
            <a:r>
              <a:rPr lang="en-GB" sz="2100" dirty="0">
                <a:solidFill>
                  <a:schemeClr val="bg1"/>
                </a:solidFill>
              </a:rPr>
              <a:t>. </a:t>
            </a:r>
            <a:r>
              <a:rPr lang="cs-CZ" sz="2100" dirty="0" smtClean="0">
                <a:solidFill>
                  <a:schemeClr val="bg1"/>
                </a:solidFill>
              </a:rPr>
              <a:t>podpora, malé laboratoře/kanceláře</a:t>
            </a:r>
            <a:r>
              <a:rPr lang="en-GB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smtClean="0">
                <a:solidFill>
                  <a:schemeClr val="bg1"/>
                </a:solidFill>
              </a:rPr>
              <a:t>obchodní nájemné</a:t>
            </a:r>
            <a:r>
              <a:rPr lang="en-GB" sz="2100" dirty="0" smtClean="0">
                <a:solidFill>
                  <a:schemeClr val="bg1"/>
                </a:solidFill>
              </a:rPr>
              <a:t>)</a:t>
            </a:r>
            <a:r>
              <a:rPr lang="cs-CZ" sz="2100" dirty="0" smtClean="0">
                <a:solidFill>
                  <a:schemeClr val="bg1"/>
                </a:solidFill>
              </a:rPr>
              <a:t>.</a:t>
            </a:r>
            <a:endParaRPr lang="en-GB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Komerční inkubátory </a:t>
            </a:r>
            <a:r>
              <a:rPr lang="en-GB" sz="2100" dirty="0" smtClean="0">
                <a:solidFill>
                  <a:schemeClr val="bg1"/>
                </a:solidFill>
              </a:rPr>
              <a:t>(</a:t>
            </a:r>
            <a:r>
              <a:rPr lang="cs-CZ" sz="2100" dirty="0" smtClean="0">
                <a:solidFill>
                  <a:schemeClr val="bg1"/>
                </a:solidFill>
              </a:rPr>
              <a:t>těch je v Česku až nadbytek).</a:t>
            </a: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Napojení na regionální zdroj podpory (</a:t>
            </a:r>
            <a:r>
              <a:rPr lang="cs-CZ" sz="3100" dirty="0" err="1" smtClean="0">
                <a:solidFill>
                  <a:schemeClr val="bg1"/>
                </a:solidFill>
              </a:rPr>
              <a:t>seed</a:t>
            </a:r>
            <a:r>
              <a:rPr lang="cs-CZ" sz="3100" dirty="0" smtClean="0">
                <a:solidFill>
                  <a:schemeClr val="bg1"/>
                </a:solidFill>
              </a:rPr>
              <a:t> a VC fondy apod.).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součásti TT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 smtClean="0"/>
              <a:t>Dobře organizované, </a:t>
            </a:r>
            <a:r>
              <a:rPr lang="cs-CZ" sz="3100" b="1" dirty="0" smtClean="0">
                <a:solidFill>
                  <a:srgbClr val="FF0000"/>
                </a:solidFill>
              </a:rPr>
              <a:t>nezávislé</a:t>
            </a:r>
            <a:r>
              <a:rPr lang="cs-CZ" sz="3100" dirty="0" smtClean="0"/>
              <a:t> oddělení TT s plnou podporou vysoké školy</a:t>
            </a: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Síť fakultních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  <a:r>
              <a:rPr lang="en-GB" sz="3100" dirty="0">
                <a:solidFill>
                  <a:schemeClr val="bg1"/>
                </a:solidFill>
              </a:rPr>
              <a:t>‘Enterprise </a:t>
            </a:r>
            <a:r>
              <a:rPr lang="en-GB" sz="3100" dirty="0" smtClean="0">
                <a:solidFill>
                  <a:schemeClr val="bg1"/>
                </a:solidFill>
              </a:rPr>
              <a:t>Champion</a:t>
            </a:r>
            <a:r>
              <a:rPr lang="cs-CZ" sz="3100" dirty="0" smtClean="0">
                <a:solidFill>
                  <a:schemeClr val="bg1"/>
                </a:solidFill>
              </a:rPr>
              <a:t>ů</a:t>
            </a:r>
            <a:r>
              <a:rPr lang="en-GB" sz="3100" dirty="0" smtClean="0">
                <a:solidFill>
                  <a:schemeClr val="bg1"/>
                </a:solidFill>
              </a:rPr>
              <a:t>’ </a:t>
            </a:r>
            <a:r>
              <a:rPr lang="en-GB" sz="2100" dirty="0" smtClean="0">
                <a:solidFill>
                  <a:schemeClr val="bg1"/>
                </a:solidFill>
              </a:rPr>
              <a:t>(</a:t>
            </a:r>
            <a:r>
              <a:rPr lang="cs-CZ" sz="2100" dirty="0" smtClean="0">
                <a:solidFill>
                  <a:schemeClr val="bg1"/>
                </a:solidFill>
              </a:rPr>
              <a:t>základní komunikační kanál mezi CE a katedrami/ústavy</a:t>
            </a:r>
            <a:r>
              <a:rPr lang="en-GB" sz="2100" dirty="0" smtClean="0">
                <a:solidFill>
                  <a:schemeClr val="bg1"/>
                </a:solidFill>
              </a:rPr>
              <a:t>).</a:t>
            </a:r>
            <a:endParaRPr lang="en-GB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Týdenní/měsíční</a:t>
            </a:r>
            <a:endParaRPr lang="en-GB" sz="31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500" dirty="0" smtClean="0">
                <a:solidFill>
                  <a:schemeClr val="bg1"/>
                </a:solidFill>
              </a:rPr>
              <a:t>Business</a:t>
            </a:r>
            <a:r>
              <a:rPr lang="cs-CZ" sz="2500" dirty="0" smtClean="0">
                <a:solidFill>
                  <a:schemeClr val="bg1"/>
                </a:solidFill>
              </a:rPr>
              <a:t> poradna</a:t>
            </a:r>
            <a:endParaRPr lang="en-GB" sz="25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sz="2500" dirty="0" smtClean="0">
                <a:solidFill>
                  <a:schemeClr val="bg1"/>
                </a:solidFill>
              </a:rPr>
              <a:t>Pracovní (</a:t>
            </a:r>
            <a:r>
              <a:rPr lang="en-GB" sz="2500" dirty="0" smtClean="0">
                <a:solidFill>
                  <a:schemeClr val="bg1"/>
                </a:solidFill>
              </a:rPr>
              <a:t>Mentoring</a:t>
            </a:r>
            <a:r>
              <a:rPr lang="cs-CZ" sz="2500" dirty="0" smtClean="0">
                <a:solidFill>
                  <a:schemeClr val="bg1"/>
                </a:solidFill>
              </a:rPr>
              <a:t>)</a:t>
            </a:r>
            <a:r>
              <a:rPr lang="en-GB" sz="2500" dirty="0" smtClean="0">
                <a:solidFill>
                  <a:schemeClr val="bg1"/>
                </a:solidFill>
              </a:rPr>
              <a:t> </a:t>
            </a:r>
            <a:r>
              <a:rPr lang="cs-CZ" sz="2500" dirty="0" smtClean="0">
                <a:solidFill>
                  <a:schemeClr val="bg1"/>
                </a:solidFill>
              </a:rPr>
              <a:t>snídaně.</a:t>
            </a:r>
            <a:endParaRPr lang="en-GB" sz="2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(Vlastní krátkodobý inkubátor</a:t>
            </a:r>
            <a:r>
              <a:rPr lang="en-GB" sz="3100" dirty="0" smtClean="0">
                <a:solidFill>
                  <a:schemeClr val="bg1"/>
                </a:solidFill>
              </a:rPr>
              <a:t> </a:t>
            </a:r>
            <a:r>
              <a:rPr lang="cs-CZ" sz="31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2100" dirty="0" smtClean="0">
                <a:solidFill>
                  <a:schemeClr val="bg1"/>
                </a:solidFill>
              </a:rPr>
              <a:t> </a:t>
            </a:r>
            <a:r>
              <a:rPr lang="cs-CZ" sz="3100" dirty="0" smtClean="0">
                <a:solidFill>
                  <a:schemeClr val="bg1"/>
                </a:solidFill>
              </a:rPr>
              <a:t>Komerční inkubátory </a:t>
            </a:r>
            <a:r>
              <a:rPr lang="en-GB" sz="2100" dirty="0" smtClean="0">
                <a:solidFill>
                  <a:schemeClr val="bg1"/>
                </a:solidFill>
              </a:rPr>
              <a:t>(</a:t>
            </a:r>
            <a:r>
              <a:rPr lang="cs-CZ" sz="2100" dirty="0" smtClean="0">
                <a:solidFill>
                  <a:schemeClr val="bg1"/>
                </a:solidFill>
              </a:rPr>
              <a:t>těch je v Česku až nadbytek).</a:t>
            </a:r>
          </a:p>
          <a:p>
            <a:pPr>
              <a:lnSpc>
                <a:spcPct val="90000"/>
              </a:lnSpc>
            </a:pPr>
            <a:r>
              <a:rPr lang="cs-CZ" sz="3100" dirty="0" smtClean="0">
                <a:solidFill>
                  <a:schemeClr val="bg1"/>
                </a:solidFill>
              </a:rPr>
              <a:t>Napojení na regionální zdroj podpory (</a:t>
            </a:r>
            <a:r>
              <a:rPr lang="cs-CZ" sz="3100" dirty="0" err="1" smtClean="0">
                <a:solidFill>
                  <a:schemeClr val="bg1"/>
                </a:solidFill>
              </a:rPr>
              <a:t>seed</a:t>
            </a:r>
            <a:r>
              <a:rPr lang="cs-CZ" sz="3100" dirty="0" smtClean="0">
                <a:solidFill>
                  <a:schemeClr val="bg1"/>
                </a:solidFill>
              </a:rPr>
              <a:t> a VC fondy apod.).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39</a:t>
            </a:fld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36488" y="2132856"/>
            <a:ext cx="316865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400" dirty="0"/>
              <a:t>Nesmí rozhodovat</a:t>
            </a:r>
            <a:r>
              <a:rPr lang="en-GB" sz="2400" dirty="0"/>
              <a:t>:</a:t>
            </a:r>
          </a:p>
          <a:p>
            <a:pPr lvl="1"/>
            <a:r>
              <a:rPr lang="en-GB" sz="2400" dirty="0"/>
              <a:t>	</a:t>
            </a:r>
            <a:r>
              <a:rPr lang="cs-CZ" sz="2400" dirty="0">
                <a:solidFill>
                  <a:srgbClr val="FF0066"/>
                </a:solidFill>
              </a:rPr>
              <a:t>Přátelé</a:t>
            </a:r>
            <a:endParaRPr lang="en-GB" sz="2400" dirty="0">
              <a:solidFill>
                <a:srgbClr val="FF0066"/>
              </a:solidFill>
            </a:endParaRPr>
          </a:p>
          <a:p>
            <a:pPr lvl="1"/>
            <a:r>
              <a:rPr lang="en-GB" sz="2400" dirty="0">
                <a:solidFill>
                  <a:srgbClr val="FF0066"/>
                </a:solidFill>
              </a:rPr>
              <a:t>	</a:t>
            </a:r>
            <a:r>
              <a:rPr lang="cs-CZ" sz="2400" dirty="0">
                <a:solidFill>
                  <a:srgbClr val="FF0066"/>
                </a:solidFill>
              </a:rPr>
              <a:t>Sny</a:t>
            </a:r>
            <a:endParaRPr lang="en-GB" sz="2400" dirty="0">
              <a:solidFill>
                <a:srgbClr val="FF0066"/>
              </a:solidFill>
            </a:endParaRPr>
          </a:p>
          <a:p>
            <a:pPr lvl="1"/>
            <a:r>
              <a:rPr lang="en-GB" sz="2400" dirty="0">
                <a:solidFill>
                  <a:srgbClr val="FF0066"/>
                </a:solidFill>
              </a:rPr>
              <a:t>	</a:t>
            </a:r>
            <a:r>
              <a:rPr lang="cs-CZ" sz="2400" dirty="0">
                <a:solidFill>
                  <a:srgbClr val="FF0066"/>
                </a:solidFill>
              </a:rPr>
              <a:t>Charita</a:t>
            </a:r>
            <a:endParaRPr lang="en-GB" sz="2400" dirty="0">
              <a:solidFill>
                <a:srgbClr val="FF0066"/>
              </a:solidFill>
            </a:endParaRPr>
          </a:p>
          <a:p>
            <a:pPr lvl="1"/>
            <a:r>
              <a:rPr lang="en-GB" sz="2400" dirty="0">
                <a:solidFill>
                  <a:srgbClr val="FF0066"/>
                </a:solidFill>
              </a:rPr>
              <a:t>	</a:t>
            </a:r>
            <a:r>
              <a:rPr lang="cs-CZ" sz="2400" dirty="0">
                <a:solidFill>
                  <a:srgbClr val="FF0066"/>
                </a:solidFill>
              </a:rPr>
              <a:t>Hormony</a:t>
            </a:r>
            <a:r>
              <a:rPr lang="en-GB" sz="2400" dirty="0">
                <a:solidFill>
                  <a:srgbClr val="FF0066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6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defTabSz="904875"/>
            <a:r>
              <a:rPr lang="cs-CZ"/>
              <a:t>Cambridge Phenomenon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639050" cy="40084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44488" indent="-344488" defTabSz="904875"/>
            <a:r>
              <a:rPr lang="cs-CZ" dirty="0"/>
              <a:t>V </a:t>
            </a:r>
            <a:r>
              <a:rPr lang="cs-CZ" dirty="0" smtClean="0"/>
              <a:t>šedesátých </a:t>
            </a:r>
            <a:r>
              <a:rPr lang="cs-CZ" dirty="0"/>
              <a:t>letech byla </a:t>
            </a:r>
            <a:r>
              <a:rPr lang="en-GB" dirty="0" smtClean="0"/>
              <a:t>Cambridge </a:t>
            </a:r>
            <a:r>
              <a:rPr lang="cs-CZ" dirty="0" smtClean="0"/>
              <a:t>malé </a:t>
            </a:r>
            <a:r>
              <a:rPr lang="cs-CZ" dirty="0"/>
              <a:t>město se známou </a:t>
            </a:r>
            <a:r>
              <a:rPr lang="cs-CZ" dirty="0" smtClean="0"/>
              <a:t>univerzitou.</a:t>
            </a:r>
            <a:endParaRPr lang="cs-CZ" dirty="0"/>
          </a:p>
          <a:p>
            <a:pPr marL="344488" indent="-344488" defTabSz="904875"/>
            <a:r>
              <a:rPr lang="cs-CZ" dirty="0"/>
              <a:t>Dnes se</a:t>
            </a:r>
            <a:r>
              <a:rPr lang="en-GB" dirty="0"/>
              <a:t> Cambridge </a:t>
            </a:r>
            <a:r>
              <a:rPr lang="cs-CZ" dirty="0"/>
              <a:t>stala největším střediskem firem založených na vyspělých technologiích ve Velké Británii.</a:t>
            </a:r>
            <a:r>
              <a:rPr lang="en-GB" dirty="0"/>
              <a:t> </a:t>
            </a:r>
            <a:endParaRPr lang="cs-CZ" dirty="0"/>
          </a:p>
          <a:p>
            <a:pPr marL="344488" indent="-344488" defTabSz="904875"/>
            <a:r>
              <a:rPr lang="cs-CZ" dirty="0"/>
              <a:t>Tyto změny se staly za </a:t>
            </a:r>
            <a:r>
              <a:rPr lang="en-GB" dirty="0" smtClean="0"/>
              <a:t>5</a:t>
            </a:r>
            <a:r>
              <a:rPr lang="cs-CZ" dirty="0" smtClean="0"/>
              <a:t>0 </a:t>
            </a:r>
            <a:r>
              <a:rPr lang="cs-CZ" dirty="0"/>
              <a:t>let a to je bez jakékoliv přímé finanční podpory či zásahu vlády</a:t>
            </a:r>
            <a:r>
              <a:rPr lang="en-GB" dirty="0"/>
              <a:t>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dvAuto="25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součásti TT</a:t>
            </a:r>
            <a:endParaRPr lang="en-GB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 smtClean="0"/>
              <a:t>Dobře organizované, </a:t>
            </a:r>
            <a:r>
              <a:rPr lang="cs-CZ" sz="3100" b="1" dirty="0" smtClean="0">
                <a:solidFill>
                  <a:srgbClr val="FF0000"/>
                </a:solidFill>
              </a:rPr>
              <a:t>nezávislé</a:t>
            </a:r>
            <a:r>
              <a:rPr lang="cs-CZ" sz="3100" dirty="0" smtClean="0"/>
              <a:t> oddělení TT s plnou podporou vysoké školy.</a:t>
            </a:r>
          </a:p>
          <a:p>
            <a:pPr>
              <a:lnSpc>
                <a:spcPct val="90000"/>
              </a:lnSpc>
            </a:pPr>
            <a:r>
              <a:rPr lang="cs-CZ" sz="3100" dirty="0" smtClean="0"/>
              <a:t>Síť fakultních</a:t>
            </a:r>
            <a:r>
              <a:rPr lang="en-GB" sz="3100" dirty="0" smtClean="0"/>
              <a:t> </a:t>
            </a:r>
            <a:r>
              <a:rPr lang="en-GB" sz="3100" dirty="0"/>
              <a:t>‘Enterprise </a:t>
            </a:r>
            <a:r>
              <a:rPr lang="en-GB" sz="3100" dirty="0" smtClean="0"/>
              <a:t>Champion</a:t>
            </a:r>
            <a:r>
              <a:rPr lang="cs-CZ" sz="3100" dirty="0" smtClean="0"/>
              <a:t>ů</a:t>
            </a:r>
            <a:r>
              <a:rPr lang="en-GB" sz="3100" dirty="0" smtClean="0"/>
              <a:t>’ </a:t>
            </a:r>
            <a:r>
              <a:rPr lang="en-GB" sz="2100" dirty="0" smtClean="0"/>
              <a:t>(</a:t>
            </a:r>
            <a:r>
              <a:rPr lang="cs-CZ" sz="2100" dirty="0" smtClean="0"/>
              <a:t>základní komunikační kanál mezi oddělením TT a katedrami/ústavy</a:t>
            </a:r>
            <a:r>
              <a:rPr lang="en-GB" sz="2100" dirty="0" smtClean="0"/>
              <a:t>).</a:t>
            </a:r>
            <a:endParaRPr lang="en-GB" sz="21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Týdenní/měsíční:</a:t>
            </a:r>
            <a:endParaRPr lang="en-GB" sz="3100" dirty="0"/>
          </a:p>
          <a:p>
            <a:pPr lvl="2">
              <a:lnSpc>
                <a:spcPct val="90000"/>
              </a:lnSpc>
            </a:pPr>
            <a:r>
              <a:rPr lang="en-GB" sz="2500" dirty="0" smtClean="0"/>
              <a:t>Business</a:t>
            </a:r>
            <a:r>
              <a:rPr lang="cs-CZ" sz="2500" dirty="0" smtClean="0"/>
              <a:t> poradna</a:t>
            </a:r>
            <a:endParaRPr lang="en-GB" sz="2500" dirty="0"/>
          </a:p>
          <a:p>
            <a:pPr lvl="2">
              <a:lnSpc>
                <a:spcPct val="90000"/>
              </a:lnSpc>
            </a:pPr>
            <a:r>
              <a:rPr lang="cs-CZ" sz="2500" dirty="0" smtClean="0"/>
              <a:t>Pracovní/diskuzní snídaně.</a:t>
            </a:r>
            <a:endParaRPr lang="en-GB" sz="2500" dirty="0"/>
          </a:p>
          <a:p>
            <a:pPr>
              <a:lnSpc>
                <a:spcPct val="90000"/>
              </a:lnSpc>
            </a:pPr>
            <a:r>
              <a:rPr lang="cs-CZ" sz="3100" dirty="0" smtClean="0"/>
              <a:t>(Vlastní krátkodobý inkubátor</a:t>
            </a:r>
            <a:r>
              <a:rPr lang="en-GB" sz="3100" dirty="0" smtClean="0"/>
              <a:t> </a:t>
            </a:r>
            <a:r>
              <a:rPr lang="cs-CZ" sz="31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sz="2100" dirty="0" smtClean="0"/>
              <a:t> </a:t>
            </a:r>
            <a:r>
              <a:rPr lang="cs-CZ" sz="3100" dirty="0" smtClean="0"/>
              <a:t>Komerční inkubátory </a:t>
            </a:r>
            <a:r>
              <a:rPr lang="en-GB" sz="2100" dirty="0" smtClean="0"/>
              <a:t>(</a:t>
            </a:r>
            <a:r>
              <a:rPr lang="cs-CZ" sz="2100" dirty="0" smtClean="0"/>
              <a:t>těch je v Česku až nadbytek).</a:t>
            </a:r>
          </a:p>
          <a:p>
            <a:pPr>
              <a:lnSpc>
                <a:spcPct val="90000"/>
              </a:lnSpc>
            </a:pPr>
            <a:r>
              <a:rPr lang="cs-CZ" sz="3100" dirty="0" smtClean="0"/>
              <a:t>Napojení na regionální zdroj podpory (</a:t>
            </a:r>
            <a:r>
              <a:rPr lang="cs-CZ" sz="3100" dirty="0" err="1" smtClean="0"/>
              <a:t>seed</a:t>
            </a:r>
            <a:r>
              <a:rPr lang="cs-CZ" sz="3100" dirty="0" smtClean="0"/>
              <a:t> a VC fondy apod.).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rozhodnutí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41</a:t>
            </a:fld>
            <a:endParaRPr lang="en-GB"/>
          </a:p>
        </p:txBody>
      </p:sp>
      <p:sp>
        <p:nvSpPr>
          <p:cNvPr id="3" name="Down Arrow 2"/>
          <p:cNvSpPr/>
          <p:nvPr/>
        </p:nvSpPr>
        <p:spPr>
          <a:xfrm rot="1853924">
            <a:off x="2111073" y="178981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 rot="19600355">
            <a:off x="4655224" y="174433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895054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Prodat licenci vhodné firmě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30972" y="3895054"/>
            <a:ext cx="299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Založit novou, spin-</a:t>
            </a:r>
            <a:r>
              <a:rPr lang="cs-CZ" dirty="0" err="1" smtClean="0"/>
              <a:t>off</a:t>
            </a:r>
            <a:r>
              <a:rPr lang="cs-CZ" dirty="0" smtClean="0"/>
              <a:t>,  firmu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53136"/>
            <a:ext cx="3207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Méně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Okamžitý finanční přínos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Omezený lokální dopad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65313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Dopad na místní ekonomiku a trh pracovních sil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Více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Nejistý finanční přínos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0997" y="1310507"/>
            <a:ext cx="3184018" cy="1951542"/>
            <a:chOff x="5755654" y="1328020"/>
            <a:chExt cx="3184018" cy="1951542"/>
          </a:xfrm>
        </p:grpSpPr>
        <p:sp>
          <p:nvSpPr>
            <p:cNvPr id="9" name="Down Arrow 8"/>
            <p:cNvSpPr/>
            <p:nvPr/>
          </p:nvSpPr>
          <p:spPr>
            <a:xfrm rot="16837239">
              <a:off x="6318816" y="764858"/>
              <a:ext cx="745883" cy="1872208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1451" y="2356232"/>
              <a:ext cx="2518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Navázat úzkou spolupráci s relevantní velkou firmou</a:t>
              </a:r>
              <a:endParaRPr lang="en-GB" dirty="0"/>
            </a:p>
          </p:txBody>
        </p:sp>
      </p:grpSp>
      <p:sp>
        <p:nvSpPr>
          <p:cNvPr id="15" name="Down Arrow 14"/>
          <p:cNvSpPr/>
          <p:nvPr/>
        </p:nvSpPr>
        <p:spPr>
          <a:xfrm rot="13154105">
            <a:off x="3929285" y="4128679"/>
            <a:ext cx="313419" cy="139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6627" y="4264386"/>
            <a:ext cx="8208912" cy="214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‘</a:t>
            </a:r>
            <a:r>
              <a:rPr lang="cs-CZ" dirty="0" smtClean="0"/>
              <a:t>Trychtýř</a:t>
            </a:r>
            <a:r>
              <a:rPr lang="en-GB" dirty="0" smtClean="0"/>
              <a:t>’</a:t>
            </a:r>
            <a:r>
              <a:rPr lang="cs-CZ" dirty="0" smtClean="0"/>
              <a:t> podpory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0982"/>
            <a:ext cx="7992888" cy="50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rozhodnutí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43</a:t>
            </a:fld>
            <a:endParaRPr lang="en-GB"/>
          </a:p>
        </p:txBody>
      </p:sp>
      <p:sp>
        <p:nvSpPr>
          <p:cNvPr id="3" name="Down Arrow 2"/>
          <p:cNvSpPr/>
          <p:nvPr/>
        </p:nvSpPr>
        <p:spPr>
          <a:xfrm rot="1853924">
            <a:off x="2111073" y="178981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 rot="19600355">
            <a:off x="4655224" y="1744339"/>
            <a:ext cx="86409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895054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Prodat licenci vhodné firmě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30972" y="3895054"/>
            <a:ext cx="299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Založit novou, spin-</a:t>
            </a:r>
            <a:r>
              <a:rPr lang="cs-CZ" dirty="0" err="1" smtClean="0"/>
              <a:t>off</a:t>
            </a:r>
            <a:r>
              <a:rPr lang="cs-CZ" dirty="0" smtClean="0"/>
              <a:t>,  firmu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53136"/>
            <a:ext cx="3207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Méně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Okamžitý finanční přínos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Omezený lokální dopad.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465313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Dopad na místní ekonomiku a trh pracovních sil</a:t>
            </a:r>
          </a:p>
          <a:p>
            <a:r>
              <a:rPr lang="cs-CZ" dirty="0" smtClean="0"/>
              <a:t>Nevýhody: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Více práce pro TT oddělení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Nejistý finanční přínos.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0997" y="1310507"/>
            <a:ext cx="3184018" cy="1951542"/>
            <a:chOff x="5755654" y="1328020"/>
            <a:chExt cx="3184018" cy="1951542"/>
          </a:xfrm>
        </p:grpSpPr>
        <p:sp>
          <p:nvSpPr>
            <p:cNvPr id="9" name="Down Arrow 8"/>
            <p:cNvSpPr/>
            <p:nvPr/>
          </p:nvSpPr>
          <p:spPr>
            <a:xfrm rot="16837239">
              <a:off x="6318816" y="764858"/>
              <a:ext cx="745883" cy="1872208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1451" y="2356232"/>
              <a:ext cx="2518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Navázat úzkou spolupráci s relevantní velkou firmou.</a:t>
              </a:r>
              <a:endParaRPr lang="en-GB" dirty="0"/>
            </a:p>
          </p:txBody>
        </p:sp>
      </p:grpSp>
      <p:sp>
        <p:nvSpPr>
          <p:cNvPr id="15" name="Down Arrow 14"/>
          <p:cNvSpPr/>
          <p:nvPr/>
        </p:nvSpPr>
        <p:spPr>
          <a:xfrm rot="13154105">
            <a:off x="3929285" y="4128679"/>
            <a:ext cx="313419" cy="139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71368" y="476672"/>
            <a:ext cx="8703495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+mj-lt"/>
              </a:rPr>
              <a:t>Nehonit statistiky – </a:t>
            </a:r>
            <a:r>
              <a:rPr lang="cs-CZ" sz="4400" dirty="0" smtClean="0">
                <a:solidFill>
                  <a:srgbClr val="00B0F0"/>
                </a:solidFill>
                <a:latin typeface="+mj-lt"/>
              </a:rPr>
              <a:t>důraz na výsledky</a:t>
            </a:r>
            <a:endParaRPr lang="en-GB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414" y="4282702"/>
            <a:ext cx="8208912" cy="214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773605" y="1923691"/>
            <a:ext cx="2772516" cy="3936085"/>
          </a:xfrm>
          <a:custGeom>
            <a:avLst/>
            <a:gdLst>
              <a:gd name="connsiteX0" fmla="*/ 1237014 w 2772516"/>
              <a:gd name="connsiteY0" fmla="*/ 0 h 3936085"/>
              <a:gd name="connsiteX1" fmla="*/ 236350 w 2772516"/>
              <a:gd name="connsiteY1" fmla="*/ 1647645 h 3936085"/>
              <a:gd name="connsiteX2" fmla="*/ 29316 w 2772516"/>
              <a:gd name="connsiteY2" fmla="*/ 3010618 h 3936085"/>
              <a:gd name="connsiteX3" fmla="*/ 710803 w 2772516"/>
              <a:gd name="connsiteY3" fmla="*/ 3925018 h 3936085"/>
              <a:gd name="connsiteX4" fmla="*/ 1918501 w 2772516"/>
              <a:gd name="connsiteY4" fmla="*/ 3441939 h 3936085"/>
              <a:gd name="connsiteX5" fmla="*/ 2772516 w 2772516"/>
              <a:gd name="connsiteY5" fmla="*/ 2346384 h 393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516" h="3936085">
                <a:moveTo>
                  <a:pt x="1237014" y="0"/>
                </a:moveTo>
                <a:cubicBezTo>
                  <a:pt x="837323" y="572937"/>
                  <a:pt x="437633" y="1145875"/>
                  <a:pt x="236350" y="1647645"/>
                </a:cubicBezTo>
                <a:cubicBezTo>
                  <a:pt x="35067" y="2149415"/>
                  <a:pt x="-49760" y="2631056"/>
                  <a:pt x="29316" y="3010618"/>
                </a:cubicBezTo>
                <a:cubicBezTo>
                  <a:pt x="108391" y="3390180"/>
                  <a:pt x="395939" y="3853131"/>
                  <a:pt x="710803" y="3925018"/>
                </a:cubicBezTo>
                <a:cubicBezTo>
                  <a:pt x="1025667" y="3996905"/>
                  <a:pt x="1574882" y="3705045"/>
                  <a:pt x="1918501" y="3441939"/>
                </a:cubicBezTo>
                <a:cubicBezTo>
                  <a:pt x="2262120" y="3178833"/>
                  <a:pt x="2517318" y="2762608"/>
                  <a:pt x="2772516" y="2346384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546121" y="3414276"/>
            <a:ext cx="2337758" cy="1321626"/>
          </a:xfrm>
          <a:custGeom>
            <a:avLst/>
            <a:gdLst>
              <a:gd name="connsiteX0" fmla="*/ 0 w 2337758"/>
              <a:gd name="connsiteY0" fmla="*/ 864426 h 1321626"/>
              <a:gd name="connsiteX1" fmla="*/ 638354 w 2337758"/>
              <a:gd name="connsiteY1" fmla="*/ 165686 h 1321626"/>
              <a:gd name="connsiteX2" fmla="*/ 1837426 w 2337758"/>
              <a:gd name="connsiteY2" fmla="*/ 96675 h 1321626"/>
              <a:gd name="connsiteX3" fmla="*/ 2337758 w 2337758"/>
              <a:gd name="connsiteY3" fmla="*/ 1321626 h 1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58" h="1321626">
                <a:moveTo>
                  <a:pt x="0" y="864426"/>
                </a:moveTo>
                <a:cubicBezTo>
                  <a:pt x="166058" y="579035"/>
                  <a:pt x="332116" y="293645"/>
                  <a:pt x="638354" y="165686"/>
                </a:cubicBezTo>
                <a:cubicBezTo>
                  <a:pt x="944592" y="37727"/>
                  <a:pt x="1554192" y="-95982"/>
                  <a:pt x="1837426" y="96675"/>
                </a:cubicBezTo>
                <a:cubicBezTo>
                  <a:pt x="2120660" y="289332"/>
                  <a:pt x="2229209" y="805479"/>
                  <a:pt x="2337758" y="1321626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4511615" y="1725009"/>
            <a:ext cx="3476445" cy="2570946"/>
          </a:xfrm>
          <a:custGeom>
            <a:avLst/>
            <a:gdLst>
              <a:gd name="connsiteX0" fmla="*/ 0 w 3476445"/>
              <a:gd name="connsiteY0" fmla="*/ 2570946 h 2570946"/>
              <a:gd name="connsiteX1" fmla="*/ 1337094 w 3476445"/>
              <a:gd name="connsiteY1" fmla="*/ 535112 h 2570946"/>
              <a:gd name="connsiteX2" fmla="*/ 2286000 w 3476445"/>
              <a:gd name="connsiteY2" fmla="*/ 274 h 2570946"/>
              <a:gd name="connsiteX3" fmla="*/ 3140015 w 3476445"/>
              <a:gd name="connsiteY3" fmla="*/ 474727 h 2570946"/>
              <a:gd name="connsiteX4" fmla="*/ 3476445 w 3476445"/>
              <a:gd name="connsiteY4" fmla="*/ 1294236 h 257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6445" h="2570946">
                <a:moveTo>
                  <a:pt x="0" y="2570946"/>
                </a:moveTo>
                <a:cubicBezTo>
                  <a:pt x="478047" y="1767251"/>
                  <a:pt x="956094" y="963557"/>
                  <a:pt x="1337094" y="535112"/>
                </a:cubicBezTo>
                <a:cubicBezTo>
                  <a:pt x="1718094" y="106667"/>
                  <a:pt x="1985513" y="10338"/>
                  <a:pt x="2286000" y="274"/>
                </a:cubicBezTo>
                <a:cubicBezTo>
                  <a:pt x="2586487" y="-9790"/>
                  <a:pt x="2941608" y="259067"/>
                  <a:pt x="3140015" y="474727"/>
                </a:cubicBezTo>
                <a:cubicBezTo>
                  <a:pt x="3338423" y="690387"/>
                  <a:pt x="3476445" y="1294236"/>
                  <a:pt x="3476445" y="1294236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6" grpId="0" animBg="1"/>
      <p:bldP spid="19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1368" y="476672"/>
            <a:ext cx="8703495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+mj-lt"/>
              </a:rPr>
              <a:t>Nehonit statistiky – </a:t>
            </a:r>
            <a:r>
              <a:rPr lang="cs-CZ" sz="4400" dirty="0" smtClean="0">
                <a:solidFill>
                  <a:srgbClr val="00B0F0"/>
                </a:solidFill>
                <a:latin typeface="+mj-lt"/>
              </a:rPr>
              <a:t>důraz na výsledky</a:t>
            </a:r>
            <a:endParaRPr lang="en-GB" sz="4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9688" y="4653136"/>
            <a:ext cx="302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Děkuji za pozornost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51269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378075"/>
            <a:ext cx="7427912" cy="1965325"/>
          </a:xfrm>
        </p:spPr>
        <p:txBody>
          <a:bodyPr>
            <a:normAutofit fontScale="92500" lnSpcReduction="20000"/>
          </a:bodyPr>
          <a:lstStyle/>
          <a:p>
            <a:r>
              <a:rPr lang="cs-CZ" sz="4300" b="1" dirty="0"/>
              <a:t>Jak k tomu došlo?</a:t>
            </a:r>
            <a:endParaRPr lang="en-GB" sz="4300" b="1" dirty="0">
              <a:solidFill>
                <a:schemeClr val="bg1"/>
              </a:solidFill>
            </a:endParaRPr>
          </a:p>
          <a:p>
            <a:endParaRPr lang="en-GB" sz="4300" dirty="0"/>
          </a:p>
          <a:p>
            <a:r>
              <a:rPr lang="cs-CZ" sz="4300" b="1" dirty="0"/>
              <a:t>Jak se z toho můžeme poučit?</a:t>
            </a:r>
            <a:endParaRPr lang="en-GB" sz="4300" b="1" dirty="0"/>
          </a:p>
          <a:p>
            <a:endParaRPr lang="en-US" sz="4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defTabSz="904875"/>
            <a:r>
              <a:rPr lang="en-GB"/>
              <a:t>1965 – </a:t>
            </a:r>
            <a:r>
              <a:rPr lang="cs-CZ"/>
              <a:t>Nový nápad</a:t>
            </a:r>
            <a:r>
              <a:rPr lang="en-GB"/>
              <a:t>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4488" indent="-344488" defTabSz="904875">
              <a:buFont typeface="Wingdings" pitchFamily="2" charset="2"/>
              <a:buNone/>
            </a:pPr>
            <a:endParaRPr lang="en-GB" dirty="0"/>
          </a:p>
          <a:p>
            <a:pPr marL="344488" indent="-344488" defTabSz="904875">
              <a:buFont typeface="Wingdings" pitchFamily="2" charset="2"/>
              <a:buNone/>
            </a:pPr>
            <a:endParaRPr lang="en-GB" dirty="0"/>
          </a:p>
          <a:p>
            <a:pPr marL="344488" indent="-344488" algn="ctr" defTabSz="904875">
              <a:buFont typeface="Wingdings" pitchFamily="2" charset="2"/>
              <a:buNone/>
            </a:pPr>
            <a:r>
              <a:rPr lang="cs-CZ" dirty="0"/>
              <a:t>Na počátku byl nápad propojit vědeckou bázi </a:t>
            </a:r>
            <a:r>
              <a:rPr lang="cs-CZ" dirty="0" smtClean="0"/>
              <a:t>Cambridžské </a:t>
            </a:r>
            <a:r>
              <a:rPr lang="cs-CZ" dirty="0"/>
              <a:t>univerzity s průmyslem ve Velké </a:t>
            </a:r>
            <a:r>
              <a:rPr lang="cs-CZ" dirty="0" smtClean="0"/>
              <a:t>Británii</a:t>
            </a:r>
            <a:r>
              <a:rPr lang="en-GB" dirty="0" smtClean="0"/>
              <a:t>.</a:t>
            </a:r>
            <a:endParaRPr lang="en-GB" dirty="0"/>
          </a:p>
          <a:p>
            <a:pPr marL="344488" indent="-344488" defTabSz="904875">
              <a:buFont typeface="Wingdings" pitchFamily="2" charset="2"/>
              <a:buNone/>
            </a:pPr>
            <a:endParaRPr lang="en-GB" dirty="0"/>
          </a:p>
          <a:p>
            <a:pPr marL="344488" indent="-344488" algn="ctr" defTabSz="904875">
              <a:buFont typeface="Wingdings" pitchFamily="2" charset="2"/>
              <a:buNone/>
            </a:pPr>
            <a:r>
              <a:rPr lang="en-GB" sz="2100" dirty="0"/>
              <a:t>	(</a:t>
            </a:r>
            <a:r>
              <a:rPr lang="cs-CZ" sz="2100" dirty="0"/>
              <a:t>Tomu se dnes říká </a:t>
            </a:r>
            <a:r>
              <a:rPr lang="cs-CZ" sz="2100" i="1" dirty="0"/>
              <a:t>Transfer technologií</a:t>
            </a:r>
            <a:r>
              <a:rPr lang="en-GB" sz="2100" dirty="0"/>
              <a:t>)</a:t>
            </a:r>
            <a:r>
              <a:rPr lang="cs-CZ" sz="2100" dirty="0"/>
              <a:t>.</a:t>
            </a:r>
            <a:endParaRPr lang="en-GB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208962" cy="43195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344488" indent="-344488" defTabSz="904875"/>
            <a:r>
              <a:rPr lang="cs-CZ" dirty="0"/>
              <a:t>V roce 1</a:t>
            </a:r>
            <a:r>
              <a:rPr lang="en-GB" dirty="0"/>
              <a:t>963 </a:t>
            </a:r>
            <a:r>
              <a:rPr lang="cs-CZ" dirty="0"/>
              <a:t>bylo v Cambridge pouze 20 </a:t>
            </a:r>
            <a:r>
              <a:rPr lang="en-GB" dirty="0" smtClean="0"/>
              <a:t>spin-off a start-up </a:t>
            </a:r>
            <a:r>
              <a:rPr lang="cs-CZ" dirty="0" smtClean="0"/>
              <a:t>firem.</a:t>
            </a:r>
          </a:p>
          <a:p>
            <a:pPr marL="344488" indent="-344488" defTabSz="904875"/>
            <a:endParaRPr lang="en-GB" dirty="0"/>
          </a:p>
          <a:p>
            <a:pPr marL="344488" indent="-344488" defTabSz="904875"/>
            <a:r>
              <a:rPr lang="en-GB" dirty="0"/>
              <a:t>Science Park </a:t>
            </a:r>
            <a:r>
              <a:rPr lang="cs-CZ" dirty="0"/>
              <a:t>byl založen v roce</a:t>
            </a:r>
            <a:r>
              <a:rPr lang="en-GB" dirty="0"/>
              <a:t> </a:t>
            </a:r>
            <a:r>
              <a:rPr lang="en-GB" dirty="0" smtClean="0"/>
              <a:t>1970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000">
        <p14:switch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5838"/>
            <a:ext cx="62484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79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1980 Univerzita </a:t>
            </a:r>
            <a:r>
              <a:rPr lang="cs-CZ" dirty="0"/>
              <a:t>změnila svůj </a:t>
            </a:r>
            <a:r>
              <a:rPr lang="cs-CZ" dirty="0" smtClean="0"/>
              <a:t>postoj.</a:t>
            </a:r>
            <a:endParaRPr lang="cs-CZ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58044" y="1556792"/>
            <a:ext cx="7427912" cy="1612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dirty="0" smtClean="0"/>
              <a:t>Uvědomili jsme </a:t>
            </a:r>
            <a:r>
              <a:rPr lang="cs-CZ" sz="3500" dirty="0"/>
              <a:t>si, </a:t>
            </a:r>
            <a:r>
              <a:rPr lang="cs-CZ" sz="3500" dirty="0" smtClean="0"/>
              <a:t>že:</a:t>
            </a:r>
          </a:p>
          <a:p>
            <a:pPr lvl="1"/>
            <a:r>
              <a:rPr lang="cs-CZ" sz="2800" dirty="0" smtClean="0"/>
              <a:t>Nedostatek spolupráce s aplikovanou sférou nám způsobuje </a:t>
            </a:r>
            <a:r>
              <a:rPr lang="cs-CZ" sz="2800" dirty="0"/>
              <a:t>finanční ztráty</a:t>
            </a:r>
          </a:p>
          <a:p>
            <a:pPr lvl="1"/>
            <a:r>
              <a:rPr lang="cs-CZ" sz="2800" dirty="0"/>
              <a:t>Komerční potenciál se nedá posuzovat </a:t>
            </a:r>
            <a:r>
              <a:rPr lang="cs-CZ" sz="2800" dirty="0" smtClean="0"/>
              <a:t>interně.</a:t>
            </a:r>
            <a:endParaRPr lang="cs-CZ" sz="2800" dirty="0"/>
          </a:p>
          <a:p>
            <a:endParaRPr lang="cs-CZ" sz="260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827584" y="3140983"/>
            <a:ext cx="7786687" cy="2487612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cs-CZ" sz="2600" dirty="0"/>
              <a:t>Nemá smysl soutěžit s komerčním venture kapitálem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Lépe soustředit se na podporu </a:t>
            </a:r>
            <a:r>
              <a:rPr lang="cs-CZ" sz="2600" dirty="0" smtClean="0"/>
              <a:t>licencí </a:t>
            </a:r>
            <a:r>
              <a:rPr lang="cs-CZ" sz="2600" dirty="0"/>
              <a:t>a spin-</a:t>
            </a:r>
            <a:r>
              <a:rPr lang="cs-CZ" sz="2600" dirty="0" err="1"/>
              <a:t>offs</a:t>
            </a:r>
            <a:endParaRPr lang="en-GB" sz="2600" dirty="0"/>
          </a:p>
          <a:p>
            <a:pPr lvl="2">
              <a:lnSpc>
                <a:spcPct val="90000"/>
              </a:lnSpc>
            </a:pPr>
            <a:r>
              <a:rPr lang="cs-CZ" sz="2600" dirty="0" err="1" smtClean="0"/>
              <a:t>Wolfson</a:t>
            </a:r>
            <a:r>
              <a:rPr lang="cs-CZ" sz="2600" dirty="0" smtClean="0"/>
              <a:t> </a:t>
            </a:r>
            <a:r>
              <a:rPr lang="cs-CZ" sz="2600" dirty="0" err="1"/>
              <a:t>Industrial</a:t>
            </a:r>
            <a:r>
              <a:rPr lang="cs-CZ" sz="2600" dirty="0"/>
              <a:t> </a:t>
            </a:r>
            <a:r>
              <a:rPr lang="cs-CZ" sz="2600" dirty="0" smtClean="0"/>
              <a:t>Centre</a:t>
            </a:r>
            <a:endParaRPr lang="cs-CZ" sz="2600" dirty="0"/>
          </a:p>
          <a:p>
            <a:pPr lvl="2">
              <a:lnSpc>
                <a:spcPct val="90000"/>
              </a:lnSpc>
            </a:pPr>
            <a:r>
              <a:rPr lang="cs-CZ" sz="2600" dirty="0"/>
              <a:t>Cambridge </a:t>
            </a:r>
            <a:r>
              <a:rPr lang="cs-CZ" sz="2600" dirty="0" err="1"/>
              <a:t>Quantum</a:t>
            </a:r>
            <a:r>
              <a:rPr lang="cs-CZ" sz="2600" dirty="0"/>
              <a:t> </a:t>
            </a:r>
            <a:r>
              <a:rPr lang="cs-CZ" sz="2600" dirty="0" err="1"/>
              <a:t>Fund</a:t>
            </a:r>
            <a:endParaRPr lang="en-GB" sz="2600" dirty="0"/>
          </a:p>
          <a:p>
            <a:pPr lvl="2">
              <a:lnSpc>
                <a:spcPct val="90000"/>
              </a:lnSpc>
            </a:pPr>
            <a:r>
              <a:rPr lang="en-GB" sz="2600" dirty="0"/>
              <a:t>QTP Fund</a:t>
            </a:r>
            <a:r>
              <a:rPr lang="en-GB" sz="2600" dirty="0" smtClean="0"/>
              <a:t>.</a:t>
            </a:r>
            <a:endParaRPr lang="cs-CZ" sz="26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Prof R. Hanka 2011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66B-8527-4AF6-BBD6-2809C103387E}" type="slidenum">
              <a:rPr lang="en-GB" smtClean="0"/>
              <a:t>9</a:t>
            </a:fld>
            <a:endParaRPr lang="en-GB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751138" y="5248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47780" y="1877491"/>
            <a:ext cx="7416824" cy="3554140"/>
          </a:xfrm>
          <a:prstGeom prst="round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Velmi difuzní a liberální přístup k TT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904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 autoUpdateAnimBg="0"/>
      <p:bldP spid="70658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1815</Words>
  <Application>Microsoft Office PowerPoint</Application>
  <PresentationFormat>On-screen Show (4:3)</PresentationFormat>
  <Paragraphs>426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Proč má Cambridge úspěch v TT? Jak se z toho poučit </vt:lpstr>
      <vt:lpstr>Where and What is Cambridge?</vt:lpstr>
      <vt:lpstr>Cambridge University</vt:lpstr>
      <vt:lpstr>Cambridge Phenomenon</vt:lpstr>
      <vt:lpstr>PowerPoint Presentation</vt:lpstr>
      <vt:lpstr>1965 – Nový nápad!</vt:lpstr>
      <vt:lpstr>PowerPoint Presentation</vt:lpstr>
      <vt:lpstr>PowerPoint Presentation</vt:lpstr>
      <vt:lpstr>1980 Univerzita změnila svůj postoj.</vt:lpstr>
      <vt:lpstr>PowerPoint Presentation</vt:lpstr>
      <vt:lpstr>The Cambridge Phenomenon</vt:lpstr>
      <vt:lpstr>Co s dobrým nápadem – TT.</vt:lpstr>
      <vt:lpstr>PowerPoint Presentation</vt:lpstr>
      <vt:lpstr>Cambridge Enterprise Ltd. (CE)</vt:lpstr>
      <vt:lpstr>Důležité součásti TT.</vt:lpstr>
      <vt:lpstr>Spolupráce vědy a průmyslu</vt:lpstr>
      <vt:lpstr>Motivace akademiků v Cambridge</vt:lpstr>
      <vt:lpstr>Cambridge  základní fakta a rozdělení TT příjmů</vt:lpstr>
      <vt:lpstr> </vt:lpstr>
      <vt:lpstr>Zpětné vazby</vt:lpstr>
      <vt:lpstr>Zpětné vazby</vt:lpstr>
      <vt:lpstr>Uzavřený kruh</vt:lpstr>
      <vt:lpstr>Nové ústavy CU financované průmyslem, jednotlivci, charitami</vt:lpstr>
      <vt:lpstr> </vt:lpstr>
      <vt:lpstr>Finance pro Judge Institute.</vt:lpstr>
      <vt:lpstr>PowerPoint Presentation</vt:lpstr>
      <vt:lpstr>Podívejme se na zakládání  spin-off firem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Základ úspěchu v TT.</vt:lpstr>
      <vt:lpstr>Důležité součásti TT</vt:lpstr>
      <vt:lpstr>Důležité součásti TT</vt:lpstr>
      <vt:lpstr>Důležité rozhodnutí</vt:lpstr>
      <vt:lpstr> ‘Trychtýř’ podpory</vt:lpstr>
      <vt:lpstr>Důležité rozhodnutí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</dc:creator>
  <cp:lastModifiedBy>Rudolf</cp:lastModifiedBy>
  <cp:revision>49</cp:revision>
  <dcterms:created xsi:type="dcterms:W3CDTF">2011-12-07T16:26:49Z</dcterms:created>
  <dcterms:modified xsi:type="dcterms:W3CDTF">2011-12-12T11:21:03Z</dcterms:modified>
</cp:coreProperties>
</file>