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94714" autoAdjust="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t>21.5.2018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Státní podpora sportu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 smtClean="0"/>
              <a:t>Ministerstvo školství, mládeže a tělovýchovy</a:t>
            </a:r>
          </a:p>
          <a:p>
            <a:pPr algn="l"/>
            <a:r>
              <a:rPr lang="cs-CZ" sz="900" dirty="0" smtClean="0"/>
              <a:t>Karmelitská 7, 118 12 Praha 1 • tel.:: +420 234 811 111</a:t>
            </a:r>
          </a:p>
          <a:p>
            <a:pPr algn="l"/>
            <a:r>
              <a:rPr lang="cs-CZ" sz="900" dirty="0" smtClean="0"/>
              <a:t>msmt@msmt.cz • www.msmt.cz</a:t>
            </a:r>
            <a:endParaRPr lang="cs-CZ" sz="900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t>21.5.2018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t>21.5.2018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 smtClean="0"/>
              <a:t>Státní podpora sportu pro rok 2013 byla projednána poradou vedení MŠMT dne 19. června 2012. </a:t>
            </a:r>
            <a:r>
              <a:rPr lang="cs-CZ" sz="2000" dirty="0" smtClean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 smtClean="0"/>
          </a:p>
          <a:p>
            <a:r>
              <a:rPr lang="cs-CZ" sz="2000" dirty="0" smtClean="0"/>
              <a:t>a) výdajový okruh: „Sportovní reprezentace“ </a:t>
            </a:r>
          </a:p>
          <a:p>
            <a:r>
              <a:rPr lang="cs-CZ" sz="2000" dirty="0" smtClean="0"/>
              <a:t>b) výdajový okruh: „Všeobecná sportovní činnost“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t>21.5.2018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t>21.5.2018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t>21.5.2018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t>21.5.2018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t>21.5.2018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t>21.5.2018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t>21.5.2018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3429000"/>
            <a:ext cx="5470376" cy="18002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Seminář ke kódování studijních programů</a:t>
            </a:r>
            <a:endParaRPr lang="cs-CZ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 smtClean="0"/>
              <a:t>Ministerstvo školství, mládeže a tělovýchovy</a:t>
            </a:r>
          </a:p>
          <a:p>
            <a:pPr marL="0" indent="0">
              <a:buNone/>
            </a:pPr>
            <a:r>
              <a:rPr lang="cs-CZ" sz="700" dirty="0" smtClean="0"/>
              <a:t>Karmelitská 529/5</a:t>
            </a:r>
            <a:r>
              <a:rPr lang="cs-CZ" sz="700" dirty="0"/>
              <a:t>, Malá </a:t>
            </a:r>
            <a:r>
              <a:rPr lang="cs-CZ" sz="700" dirty="0" smtClean="0"/>
              <a:t>Strana, 118 12 Praha 1 • tel.: +420 234 811 111</a:t>
            </a:r>
          </a:p>
          <a:p>
            <a:pPr marL="0" indent="0" algn="l">
              <a:buNone/>
            </a:pPr>
            <a:r>
              <a:rPr lang="cs-CZ" sz="700" dirty="0" smtClean="0"/>
              <a:t>msmt@msmt.cz • www.msmt.cz</a:t>
            </a:r>
            <a:endParaRPr lang="cs-CZ" sz="700" dirty="0"/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Struktura kódu</a:t>
            </a:r>
          </a:p>
          <a:p>
            <a:r>
              <a:rPr lang="cs-CZ" sz="2800" dirty="0"/>
              <a:t>Každému jednotlivému studijnímu </a:t>
            </a:r>
            <a:r>
              <a:rPr lang="cs-CZ" sz="2800" dirty="0" smtClean="0"/>
              <a:t>programu bude </a:t>
            </a:r>
            <a:r>
              <a:rPr lang="cs-CZ" sz="2800" dirty="0"/>
              <a:t>přiřazen unikátní kód, který ponese informaci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o </a:t>
            </a:r>
            <a:r>
              <a:rPr lang="cs-CZ" sz="2800" dirty="0"/>
              <a:t>základních charakteristikách studijního programu. </a:t>
            </a:r>
            <a:endParaRPr lang="cs-CZ" sz="2800" dirty="0" smtClean="0"/>
          </a:p>
          <a:p>
            <a:pPr lvl="1"/>
            <a:r>
              <a:rPr lang="cs-CZ" sz="2200" dirty="0" smtClean="0"/>
              <a:t>Typ studijního programu (B, M, N, P),</a:t>
            </a:r>
          </a:p>
          <a:p>
            <a:pPr lvl="1"/>
            <a:r>
              <a:rPr lang="cs-CZ" sz="2200" dirty="0" smtClean="0"/>
              <a:t>kód </a:t>
            </a:r>
            <a:r>
              <a:rPr lang="cs-CZ" sz="2200" dirty="0"/>
              <a:t>3. úrovně mezinárodní standardní klasifikace vzdělání ISCED-F 2013 (např. 0713),</a:t>
            </a:r>
          </a:p>
          <a:p>
            <a:pPr lvl="1"/>
            <a:r>
              <a:rPr lang="cs-CZ" sz="2200" dirty="0"/>
              <a:t>profil studijního programu (A, </a:t>
            </a:r>
            <a:r>
              <a:rPr lang="cs-CZ" sz="2200" dirty="0" smtClean="0"/>
              <a:t>P; pro doktorský - D),</a:t>
            </a:r>
            <a:endParaRPr lang="cs-CZ" sz="2200" dirty="0"/>
          </a:p>
          <a:p>
            <a:pPr lvl="1"/>
            <a:r>
              <a:rPr lang="cs-CZ" sz="2200" dirty="0"/>
              <a:t>převládající oblast vzdělávání (01-37), </a:t>
            </a:r>
          </a:p>
          <a:p>
            <a:pPr lvl="1"/>
            <a:r>
              <a:rPr lang="cs-CZ" sz="2200" dirty="0"/>
              <a:t>pořadí studijního programu (se stejnými údaji v předchozích položkách; čtyřmístné).</a:t>
            </a:r>
          </a:p>
          <a:p>
            <a:r>
              <a:rPr lang="cs-CZ" sz="2800" dirty="0"/>
              <a:t>Kód studijního </a:t>
            </a:r>
            <a:r>
              <a:rPr lang="cs-CZ" sz="2800" dirty="0" smtClean="0"/>
              <a:t>programu Sociologie: B0314A250001</a:t>
            </a:r>
            <a:endParaRPr lang="cs-CZ" sz="2500" b="1" dirty="0" smtClean="0">
              <a:solidFill>
                <a:srgbClr val="418E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044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Jednotlivý studijní </a:t>
            </a:r>
            <a:r>
              <a:rPr lang="cs-CZ" sz="2500" b="1" dirty="0" smtClean="0">
                <a:solidFill>
                  <a:srgbClr val="418E96"/>
                </a:solidFill>
              </a:rPr>
              <a:t>program</a:t>
            </a:r>
          </a:p>
          <a:p>
            <a:r>
              <a:rPr lang="cs-CZ" sz="2600" dirty="0"/>
              <a:t>D</a:t>
            </a:r>
            <a:r>
              <a:rPr lang="cs-CZ" sz="2600" dirty="0" smtClean="0"/>
              <a:t>án rozhodnutím o akreditaci studijního programu nebo schválením studijního programu vysokou školou v rámci institucionální akreditace. </a:t>
            </a:r>
          </a:p>
          <a:p>
            <a:r>
              <a:rPr lang="cs-CZ" sz="2600" dirty="0"/>
              <a:t>J</a:t>
            </a:r>
            <a:r>
              <a:rPr lang="cs-CZ" sz="2600" dirty="0" smtClean="0"/>
              <a:t>iné rozhodnutí o akreditaci/schválení tak znamená i jiný studijní program a tedy i jiný kód. </a:t>
            </a:r>
            <a:r>
              <a:rPr lang="cs-CZ" sz="2600" dirty="0"/>
              <a:t>Nevztahuje se na prodloužení a rozšíření </a:t>
            </a:r>
            <a:r>
              <a:rPr lang="cs-CZ" sz="2600" dirty="0" smtClean="0"/>
              <a:t>akreditace.</a:t>
            </a:r>
            <a:endParaRPr lang="cs-CZ" sz="2600" dirty="0"/>
          </a:p>
          <a:p>
            <a:r>
              <a:rPr lang="cs-CZ" sz="2600" dirty="0" smtClean="0"/>
              <a:t>Nezáleží na </a:t>
            </a:r>
          </a:p>
          <a:p>
            <a:pPr lvl="1"/>
            <a:r>
              <a:rPr lang="cs-CZ" sz="2600" dirty="0" smtClean="0"/>
              <a:t>názvu studijního programu, </a:t>
            </a:r>
          </a:p>
          <a:p>
            <a:pPr lvl="1"/>
            <a:r>
              <a:rPr lang="cs-CZ" sz="2600" dirty="0" smtClean="0"/>
              <a:t>vysoké škole, na které byl akreditován/schválen, </a:t>
            </a:r>
          </a:p>
          <a:p>
            <a:pPr lvl="1"/>
            <a:r>
              <a:rPr lang="cs-CZ" sz="2600" dirty="0" smtClean="0"/>
              <a:t>jazyce výuky</a:t>
            </a:r>
            <a:r>
              <a:rPr lang="cs-CZ" sz="2600" dirty="0"/>
              <a:t>.</a:t>
            </a:r>
            <a:r>
              <a:rPr lang="cs-CZ" sz="2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875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Proces získání kódu studijního </a:t>
            </a:r>
            <a:r>
              <a:rPr lang="cs-CZ" sz="2500" b="1" dirty="0" smtClean="0">
                <a:solidFill>
                  <a:srgbClr val="418E96"/>
                </a:solidFill>
              </a:rPr>
              <a:t>programu</a:t>
            </a:r>
          </a:p>
          <a:p>
            <a:pPr marL="0" indent="0">
              <a:buNone/>
            </a:pPr>
            <a:r>
              <a:rPr lang="cs-CZ" sz="2600" dirty="0"/>
              <a:t>1. Vysoká škola</a:t>
            </a:r>
          </a:p>
          <a:p>
            <a:pPr marL="0" indent="0">
              <a:buNone/>
            </a:pPr>
            <a:r>
              <a:rPr lang="cs-CZ" sz="2600" dirty="0"/>
              <a:t>	a) uvede do žádosti o akreditaci studijního programu návrh kódu klasifikace </a:t>
            </a:r>
            <a:r>
              <a:rPr lang="cs-CZ" sz="2600" dirty="0" smtClean="0"/>
              <a:t>vzdělání ISCED-F 2013 spolu s krátkým zdůvodněním,</a:t>
            </a:r>
          </a:p>
          <a:p>
            <a:pPr marL="0" indent="0">
              <a:buNone/>
            </a:pPr>
            <a:r>
              <a:rPr lang="cs-CZ" sz="2600" dirty="0" smtClean="0"/>
              <a:t>nebo</a:t>
            </a:r>
            <a:endParaRPr lang="cs-CZ" sz="2600" dirty="0"/>
          </a:p>
          <a:p>
            <a:pPr marL="0" indent="0">
              <a:buNone/>
            </a:pPr>
            <a:r>
              <a:rPr lang="cs-CZ" sz="2600" dirty="0"/>
              <a:t>	b) uvede návrh kódu klasifikace vzdělání ISCED-F 2013 spolu </a:t>
            </a:r>
            <a:r>
              <a:rPr lang="cs-CZ" sz="2600" dirty="0" smtClean="0"/>
              <a:t>s </a:t>
            </a:r>
            <a:r>
              <a:rPr lang="cs-CZ" sz="2600" dirty="0"/>
              <a:t>krátkým </a:t>
            </a:r>
            <a:r>
              <a:rPr lang="cs-CZ" sz="2600" dirty="0" smtClean="0"/>
              <a:t>zdůvodněním v </a:t>
            </a:r>
            <a:r>
              <a:rPr lang="cs-CZ" sz="2600" dirty="0"/>
              <a:t>rámci předání informace </a:t>
            </a:r>
            <a:r>
              <a:rPr lang="cs-CZ" sz="2600" dirty="0" smtClean="0"/>
              <a:t>Národnímu akreditačnímu úřadu pro vysoké školství </a:t>
            </a:r>
            <a:r>
              <a:rPr lang="cs-CZ" sz="2600" dirty="0"/>
              <a:t>(prostřednictvím příslušného formuláře) o schváleném studijním programu vysokou školou v rámci institucionální </a:t>
            </a:r>
            <a:r>
              <a:rPr lang="cs-CZ" sz="2600" dirty="0" smtClean="0"/>
              <a:t>akreditace. </a:t>
            </a:r>
            <a:r>
              <a:rPr lang="cs-CZ" dirty="0" smtClean="0"/>
              <a:t> 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533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700" b="1" dirty="0">
                <a:solidFill>
                  <a:srgbClr val="418E96"/>
                </a:solidFill>
              </a:rPr>
              <a:t>Proces získání kódu studijního </a:t>
            </a:r>
            <a:r>
              <a:rPr lang="cs-CZ" sz="2700" b="1" dirty="0" smtClean="0">
                <a:solidFill>
                  <a:srgbClr val="418E96"/>
                </a:solidFill>
              </a:rPr>
              <a:t>programu</a:t>
            </a:r>
          </a:p>
          <a:p>
            <a:pPr marL="0" indent="0">
              <a:buNone/>
            </a:pPr>
            <a:r>
              <a:rPr lang="cs-CZ" dirty="0"/>
              <a:t>2. Ministerstvo bude přebírat v pravidelných intervalech z informačního systému NAÚ údaje o nově </a:t>
            </a:r>
            <a:r>
              <a:rPr lang="cs-CZ" dirty="0" smtClean="0"/>
              <a:t>akreditovaných/schválených </a:t>
            </a:r>
            <a:r>
              <a:rPr lang="cs-CZ" dirty="0"/>
              <a:t>studijních programech, včetně výše uvedeného návrhu kódu klasifikace ISCED-F 2013.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Ministerstvo </a:t>
            </a:r>
          </a:p>
          <a:p>
            <a:r>
              <a:rPr lang="cs-CZ" dirty="0" smtClean="0"/>
              <a:t>ověří </a:t>
            </a:r>
            <a:r>
              <a:rPr lang="cs-CZ" dirty="0"/>
              <a:t>správnost návrhu kódu klasifikace ISCED-F 2013 (v případě nesprávného určení návrh </a:t>
            </a:r>
            <a:r>
              <a:rPr lang="cs-CZ" dirty="0" smtClean="0"/>
              <a:t>ve spolupráci s vysokou školou upraví),</a:t>
            </a:r>
          </a:p>
          <a:p>
            <a:r>
              <a:rPr lang="cs-CZ" dirty="0" smtClean="0"/>
              <a:t>doplní </a:t>
            </a:r>
            <a:r>
              <a:rPr lang="cs-CZ" dirty="0"/>
              <a:t>zbylé položky kódu studijního </a:t>
            </a:r>
            <a:r>
              <a:rPr lang="cs-CZ" dirty="0" smtClean="0"/>
              <a:t>programu, </a:t>
            </a:r>
            <a:endParaRPr lang="cs-CZ" dirty="0"/>
          </a:p>
          <a:p>
            <a:r>
              <a:rPr lang="cs-CZ" dirty="0"/>
              <a:t>s</a:t>
            </a:r>
            <a:r>
              <a:rPr lang="cs-CZ" dirty="0" smtClean="0"/>
              <a:t>tanovený </a:t>
            </a:r>
            <a:r>
              <a:rPr lang="cs-CZ" dirty="0"/>
              <a:t>kód </a:t>
            </a:r>
            <a:r>
              <a:rPr lang="cs-CZ" dirty="0" smtClean="0"/>
              <a:t>zanese </a:t>
            </a:r>
            <a:r>
              <a:rPr lang="cs-CZ" dirty="0"/>
              <a:t>do ministerstvem spravovaných databází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číselníků, </a:t>
            </a:r>
            <a:r>
              <a:rPr lang="cs-CZ" dirty="0" smtClean="0"/>
              <a:t>také do </a:t>
            </a:r>
            <a:r>
              <a:rPr lang="cs-CZ" sz="2100" dirty="0"/>
              <a:t>Registru vysokých škol a uskutečňovaných studijních programů, který bude </a:t>
            </a:r>
            <a:r>
              <a:rPr lang="cs-CZ" dirty="0"/>
              <a:t>i zdrojem informací o přiděleném kódu pro vysokou školu.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Cílem </a:t>
            </a:r>
            <a:r>
              <a:rPr lang="cs-CZ" dirty="0"/>
              <a:t>je zveřejnění kódu studijního programu v uvedeném registru do třiceti dní od získání akreditace, respektive předání informace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/>
              <a:t>schváleném studijním programu od vysoké školy NAÚ.</a:t>
            </a:r>
            <a:r>
              <a:rPr lang="cs-CZ" dirty="0" smtClean="0"/>
              <a:t> 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9434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130</Words>
  <Application>Microsoft Office PowerPoint</Application>
  <PresentationFormat>Předvádění na obrazovce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Motiv systému Office</vt:lpstr>
      <vt:lpstr>Seminář ke kódování studijních programů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Ruda</cp:lastModifiedBy>
  <cp:revision>25</cp:revision>
  <cp:lastPrinted>2018-05-21T06:43:43Z</cp:lastPrinted>
  <dcterms:created xsi:type="dcterms:W3CDTF">2013-10-09T10:41:53Z</dcterms:created>
  <dcterms:modified xsi:type="dcterms:W3CDTF">2018-05-21T07:25:06Z</dcterms:modified>
</cp:coreProperties>
</file>