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8E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683C53-209C-40A5-8BC7-2A222E9E8B5F}" type="datetimeFigureOut">
              <a:rPr lang="cs-CZ" smtClean="0"/>
              <a:t>21.5.2018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0AC157-68E0-4F13-9BFD-18D668B66407}" type="slidenum">
              <a:rPr lang="cs-CZ" smtClean="0"/>
              <a:t>‹#›</a:t>
            </a:fld>
            <a:endParaRPr lang="cs-CZ"/>
          </a:p>
        </p:txBody>
      </p:sp>
    </p:spTree>
    <p:extLst>
      <p:ext uri="{BB962C8B-B14F-4D97-AF65-F5344CB8AC3E}">
        <p14:creationId xmlns:p14="http://schemas.microsoft.com/office/powerpoint/2010/main" val="1304720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7" name="Nadpis 1"/>
          <p:cNvSpPr>
            <a:spLocks noGrp="1"/>
          </p:cNvSpPr>
          <p:nvPr>
            <p:ph type="ctrTitle"/>
          </p:nvPr>
        </p:nvSpPr>
        <p:spPr>
          <a:xfrm>
            <a:off x="2987824" y="3356992"/>
            <a:ext cx="5470376" cy="1944216"/>
          </a:xfrm>
          <a:prstGeom prst="rect">
            <a:avLst/>
          </a:prstGeom>
        </p:spPr>
        <p:txBody>
          <a:bodyPr>
            <a:noAutofit/>
          </a:bodyPr>
          <a:lstStyle/>
          <a:p>
            <a:pPr algn="l"/>
            <a:r>
              <a:rPr lang="pl-PL" b="1" dirty="0">
                <a:latin typeface="+mn-lt"/>
              </a:rPr>
              <a:t>Státní podpora sportu </a:t>
            </a:r>
            <a:br>
              <a:rPr lang="pl-PL" b="1" dirty="0">
                <a:latin typeface="+mn-lt"/>
              </a:rPr>
            </a:br>
            <a:r>
              <a:rPr lang="pl-PL" b="1" dirty="0">
                <a:latin typeface="+mn-lt"/>
              </a:rPr>
              <a:t>pro rok 2013</a:t>
            </a:r>
            <a:endParaRPr lang="cs-CZ" b="1" dirty="0">
              <a:latin typeface="+mn-lt"/>
            </a:endParaRPr>
          </a:p>
        </p:txBody>
      </p:sp>
      <p:sp>
        <p:nvSpPr>
          <p:cNvPr id="8" name="Podnadpis 2"/>
          <p:cNvSpPr>
            <a:spLocks noGrp="1"/>
          </p:cNvSpPr>
          <p:nvPr>
            <p:ph type="subTitle" idx="1"/>
          </p:nvPr>
        </p:nvSpPr>
        <p:spPr>
          <a:xfrm>
            <a:off x="2987824" y="5949280"/>
            <a:ext cx="4784576" cy="432048"/>
          </a:xfrm>
        </p:spPr>
        <p:txBody>
          <a:bodyPr>
            <a:normAutofit fontScale="77500" lnSpcReduction="20000"/>
          </a:bodyPr>
          <a:lstStyle>
            <a:lvl1pPr marL="0" indent="0">
              <a:buNone/>
              <a:defRPr/>
            </a:lvl1pPr>
          </a:lstStyle>
          <a:p>
            <a:pPr algn="l"/>
            <a:r>
              <a:rPr lang="cs-CZ" sz="900" dirty="0"/>
              <a:t>Ministerstvo školství, mládeže a tělovýchovy</a:t>
            </a:r>
          </a:p>
          <a:p>
            <a:pPr algn="l"/>
            <a:r>
              <a:rPr lang="cs-CZ" sz="900" dirty="0"/>
              <a:t>Karmelitská 7, 118 12 Praha 1 • tel.:: +420 234 811 111</a:t>
            </a:r>
          </a:p>
          <a:p>
            <a:pPr algn="l"/>
            <a:r>
              <a:rPr lang="cs-CZ" sz="900" dirty="0"/>
              <a:t>msmt@msmt.cz • www.msmt.cz</a:t>
            </a:r>
          </a:p>
        </p:txBody>
      </p:sp>
      <p:sp>
        <p:nvSpPr>
          <p:cNvPr id="9" name="TextovéPole 8"/>
          <p:cNvSpPr txBox="1"/>
          <p:nvPr userDrawn="1"/>
        </p:nvSpPr>
        <p:spPr>
          <a:xfrm>
            <a:off x="323528" y="6093296"/>
            <a:ext cx="1872208" cy="64807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15510745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342B30BC-CCD8-4378-88BC-430872E484EC}" type="datetime1">
              <a:rPr lang="cs-CZ" smtClean="0"/>
              <a:t>21.5.2018</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9155949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a:prstGeom prst="rect">
            <a:avLst/>
          </a:prstGeo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360CB82B-603D-4E52-A075-E2D552D01AC5}" type="datetime1">
              <a:rPr lang="cs-CZ" smtClean="0"/>
              <a:t>21.5.2018</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9660055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bsah sablony MSMT">
    <p:spTree>
      <p:nvGrpSpPr>
        <p:cNvPr id="1" name=""/>
        <p:cNvGrpSpPr/>
        <p:nvPr/>
      </p:nvGrpSpPr>
      <p:grpSpPr>
        <a:xfrm>
          <a:off x="0" y="0"/>
          <a:ext cx="0" cy="0"/>
          <a:chOff x="0" y="0"/>
          <a:chExt cx="0" cy="0"/>
        </a:xfrm>
      </p:grpSpPr>
      <p:sp>
        <p:nvSpPr>
          <p:cNvPr id="7" name="Zástupný symbol pro obsah 2"/>
          <p:cNvSpPr>
            <a:spLocks noGrp="1"/>
          </p:cNvSpPr>
          <p:nvPr>
            <p:ph idx="1"/>
          </p:nvPr>
        </p:nvSpPr>
        <p:spPr>
          <a:xfrm>
            <a:off x="1115616" y="1556792"/>
            <a:ext cx="7571184" cy="5040560"/>
          </a:xfrm>
        </p:spPr>
        <p:txBody>
          <a:bodyPr>
            <a:normAutofit/>
          </a:bodyPr>
          <a:lstStyle/>
          <a:p>
            <a:pPr marL="0" indent="0">
              <a:buNone/>
            </a:pPr>
            <a:r>
              <a:rPr lang="cs-CZ" sz="2500" b="1" dirty="0">
                <a:solidFill>
                  <a:srgbClr val="418E96"/>
                </a:solidFill>
              </a:rPr>
              <a:t>Státní podpora sportu pro rok 2013</a:t>
            </a:r>
          </a:p>
          <a:p>
            <a:pPr marL="0" indent="0">
              <a:buNone/>
            </a:pPr>
            <a:r>
              <a:rPr lang="cs-CZ" sz="2000" b="1" dirty="0"/>
              <a:t>Státní podpora sportu pro rok 2013 byla projednána poradou vedení MŠMT dne 19. června 2012. </a:t>
            </a:r>
            <a:r>
              <a:rPr lang="cs-CZ" sz="2000" dirty="0"/>
              <a:t>Jedná se o veřejné vyhlášení programů neinvestičního charakteru a charakteru programového financování reprodukce majetku v oblasti sportu. </a:t>
            </a:r>
          </a:p>
          <a:p>
            <a:pPr marL="0" indent="0">
              <a:buNone/>
            </a:pPr>
            <a:r>
              <a:rPr lang="cs-CZ" sz="2000" dirty="0"/>
              <a:t>Státní finanční prostředky pro oblast sportu jsou z pozice státního rozpočtu vedeny ve dvou závazných ukazatelích, které pro rok 2013 jsou navrhovány s označením: </a:t>
            </a:r>
          </a:p>
          <a:p>
            <a:endParaRPr lang="cs-CZ" sz="2000" dirty="0"/>
          </a:p>
          <a:p>
            <a:r>
              <a:rPr lang="cs-CZ" sz="2000" dirty="0"/>
              <a:t>a) výdajový okruh: „Sportovní reprezentace“ </a:t>
            </a:r>
          </a:p>
          <a:p>
            <a:r>
              <a:rPr lang="cs-CZ" sz="2000" dirty="0"/>
              <a:t>b) výdajový okruh: „Všeobecná sportovní činnost“ </a:t>
            </a:r>
          </a:p>
        </p:txBody>
      </p:sp>
    </p:spTree>
    <p:extLst>
      <p:ext uri="{BB962C8B-B14F-4D97-AF65-F5344CB8AC3E}">
        <p14:creationId xmlns:p14="http://schemas.microsoft.com/office/powerpoint/2010/main" val="36930817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09B32F09-55A8-4CD1-800E-DE1F37E16F05}" type="datetime1">
              <a:rPr lang="cs-CZ" smtClean="0"/>
              <a:t>21.5.2018</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441275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BC4738B8-AF64-4FE4-B405-ED8BCA522024}" type="datetime1">
              <a:rPr lang="cs-CZ" smtClean="0"/>
              <a:t>21.5.2018</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32292423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a:xfrm>
            <a:off x="457200" y="6356350"/>
            <a:ext cx="2133600" cy="365125"/>
          </a:xfrm>
          <a:prstGeom prst="rect">
            <a:avLst/>
          </a:prstGeom>
        </p:spPr>
        <p:txBody>
          <a:bodyPr/>
          <a:lstStyle/>
          <a:p>
            <a:fld id="{09CD8058-F576-4074-B136-4DCC072DDC84}" type="datetime1">
              <a:rPr lang="cs-CZ" smtClean="0"/>
              <a:t>21.5.2018</a:t>
            </a:fld>
            <a:endParaRPr lang="cs-CZ"/>
          </a:p>
        </p:txBody>
      </p:sp>
      <p:sp>
        <p:nvSpPr>
          <p:cNvPr id="8" name="Zástupný symbol pro zápatí 7"/>
          <p:cNvSpPr>
            <a:spLocks noGrp="1"/>
          </p:cNvSpPr>
          <p:nvPr>
            <p:ph type="ftr" sz="quarter" idx="11"/>
          </p:nvPr>
        </p:nvSpPr>
        <p:spPr>
          <a:xfrm>
            <a:off x="3124200" y="6356350"/>
            <a:ext cx="2895600" cy="365125"/>
          </a:xfrm>
          <a:prstGeom prst="rect">
            <a:avLst/>
          </a:prstGeom>
        </p:spPr>
        <p:txBody>
          <a:bodyPr/>
          <a:lstStyle/>
          <a:p>
            <a:endParaRPr lang="cs-CZ"/>
          </a:p>
        </p:txBody>
      </p:sp>
      <p:sp>
        <p:nvSpPr>
          <p:cNvPr id="9" name="Zástupný symbol pro číslo snímku 8"/>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54350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datum 2"/>
          <p:cNvSpPr>
            <a:spLocks noGrp="1"/>
          </p:cNvSpPr>
          <p:nvPr>
            <p:ph type="dt" sz="half" idx="10"/>
          </p:nvPr>
        </p:nvSpPr>
        <p:spPr>
          <a:xfrm>
            <a:off x="457200" y="6356350"/>
            <a:ext cx="2133600" cy="365125"/>
          </a:xfrm>
          <a:prstGeom prst="rect">
            <a:avLst/>
          </a:prstGeom>
        </p:spPr>
        <p:txBody>
          <a:bodyPr/>
          <a:lstStyle/>
          <a:p>
            <a:fld id="{4C822AEC-62FD-44ED-A00D-A24AEE9FD083}" type="datetime1">
              <a:rPr lang="cs-CZ" smtClean="0"/>
              <a:t>21.5.2018</a:t>
            </a:fld>
            <a:endParaRPr lang="cs-CZ"/>
          </a:p>
        </p:txBody>
      </p:sp>
      <p:sp>
        <p:nvSpPr>
          <p:cNvPr id="4" name="Zástupný symbol pro zápatí 3"/>
          <p:cNvSpPr>
            <a:spLocks noGrp="1"/>
          </p:cNvSpPr>
          <p:nvPr>
            <p:ph type="ftr" sz="quarter" idx="11"/>
          </p:nvPr>
        </p:nvSpPr>
        <p:spPr>
          <a:xfrm>
            <a:off x="3124200" y="6356350"/>
            <a:ext cx="2895600" cy="365125"/>
          </a:xfrm>
          <a:prstGeom prst="rect">
            <a:avLst/>
          </a:prstGeom>
        </p:spPr>
        <p:txBody>
          <a:bodyPr/>
          <a:lstStyle/>
          <a:p>
            <a:endParaRPr lang="cs-CZ"/>
          </a:p>
        </p:txBody>
      </p:sp>
      <p:sp>
        <p:nvSpPr>
          <p:cNvPr id="5" name="Zástupný symbol pro číslo snímku 4"/>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3277639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57200" y="6356350"/>
            <a:ext cx="2133600" cy="365125"/>
          </a:xfrm>
          <a:prstGeom prst="rect">
            <a:avLst/>
          </a:prstGeom>
        </p:spPr>
        <p:txBody>
          <a:bodyPr/>
          <a:lstStyle/>
          <a:p>
            <a:fld id="{D8011B5A-1E28-4D66-A5E1-E485A822FC52}" type="datetime1">
              <a:rPr lang="cs-CZ" smtClean="0"/>
              <a:t>21.5.2018</a:t>
            </a:fld>
            <a:endParaRPr lang="cs-CZ"/>
          </a:p>
        </p:txBody>
      </p:sp>
      <p:sp>
        <p:nvSpPr>
          <p:cNvPr id="3" name="Zástupný symbol pro zápatí 2"/>
          <p:cNvSpPr>
            <a:spLocks noGrp="1"/>
          </p:cNvSpPr>
          <p:nvPr>
            <p:ph type="ftr" sz="quarter" idx="11"/>
          </p:nvPr>
        </p:nvSpPr>
        <p:spPr>
          <a:xfrm>
            <a:off x="3124200" y="6356350"/>
            <a:ext cx="2895600" cy="365125"/>
          </a:xfrm>
          <a:prstGeom prst="rect">
            <a:avLst/>
          </a:prstGeom>
        </p:spPr>
        <p:txBody>
          <a:bodyPr/>
          <a:lstStyle/>
          <a:p>
            <a:endParaRPr lang="cs-CZ"/>
          </a:p>
        </p:txBody>
      </p:sp>
      <p:sp>
        <p:nvSpPr>
          <p:cNvPr id="4" name="Zástupný symbol pro číslo snímku 3"/>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2560413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9BBC10FC-2AAA-47B9-B9B2-B0B97568D014}" type="datetime1">
              <a:rPr lang="cs-CZ" smtClean="0"/>
              <a:t>21.5.2018</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5429298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6BDB8E4B-2AB7-4C74-93BC-179C3E3648DF}" type="datetime1">
              <a:rPr lang="cs-CZ" smtClean="0"/>
              <a:t>21.5.2018</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1971843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115616" y="1628800"/>
            <a:ext cx="7571184" cy="4497363"/>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Zástupný symbol pro číslo snímku 5"/>
          <p:cNvSpPr txBox="1">
            <a:spLocks/>
          </p:cNvSpPr>
          <p:nvPr userDrawn="1"/>
        </p:nvSpPr>
        <p:spPr>
          <a:xfrm>
            <a:off x="251520" y="6356350"/>
            <a:ext cx="648072" cy="365125"/>
          </a:xfrm>
          <a:prstGeom prst="rect">
            <a:avLst/>
          </a:prstGeom>
        </p:spPr>
        <p:txBody>
          <a:bodyPr/>
          <a:lstStyle>
            <a:defPPr>
              <a:defRPr lang="cs-CZ"/>
            </a:defPPr>
            <a:lvl1pPr marL="0" algn="l" defTabSz="914400" rtl="0" eaLnBrk="1" latinLnBrk="0" hangingPunct="1">
              <a:defRPr sz="18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07FF043-C0B2-4D5E-9D2E-6F925F59FAFC}" type="slidenum">
              <a:rPr lang="cs-CZ" smtClean="0"/>
              <a:pPr algn="r"/>
              <a:t>‹#›</a:t>
            </a:fld>
            <a:endParaRPr lang="cs-CZ" dirty="0"/>
          </a:p>
        </p:txBody>
      </p:sp>
    </p:spTree>
    <p:extLst>
      <p:ext uri="{BB962C8B-B14F-4D97-AF65-F5344CB8AC3E}">
        <p14:creationId xmlns:p14="http://schemas.microsoft.com/office/powerpoint/2010/main" val="99122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500" b="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zso.cz/documents/10180/37519282/cz_isced_f_metodika.pdf/fa192327-9b96-425c-9e19-a87a8cb2a06f?version=1.0" TargetMode="External"/><Relationship Id="rId2" Type="http://schemas.openxmlformats.org/officeDocument/2006/relationships/hyperlink" Target="https://www.czso.cz/csu/czso/klasifikace-oboru-vzdelani-cz-isced-f-2013" TargetMode="External"/><Relationship Id="rId1" Type="http://schemas.openxmlformats.org/officeDocument/2006/relationships/slideLayout" Target="../slideLayouts/slideLayout2.xml"/><Relationship Id="rId4" Type="http://schemas.openxmlformats.org/officeDocument/2006/relationships/hyperlink" Target="https://www.czso.cz/documents/10180/37519282/cz_isced_f_vysvetlivky.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2987824" y="3429000"/>
            <a:ext cx="5470376" cy="1800200"/>
          </a:xfrm>
          <a:prstGeom prst="rect">
            <a:avLst/>
          </a:prstGeom>
        </p:spPr>
        <p:txBody>
          <a:bodyPr>
            <a:noAutofit/>
          </a:bodyPr>
          <a:lstStyle/>
          <a:p>
            <a:pPr algn="l"/>
            <a:r>
              <a:rPr lang="pl-PL" sz="4000" b="1" dirty="0">
                <a:latin typeface="+mn-lt"/>
              </a:rPr>
              <a:t>Kódování studijních programů do klasifikace ISCED-F 2013</a:t>
            </a:r>
            <a:endParaRPr lang="cs-CZ" sz="4000" b="1" dirty="0">
              <a:latin typeface="+mn-lt"/>
            </a:endParaRPr>
          </a:p>
        </p:txBody>
      </p:sp>
      <p:sp>
        <p:nvSpPr>
          <p:cNvPr id="3" name="Podnadpis 2"/>
          <p:cNvSpPr>
            <a:spLocks noGrp="1"/>
          </p:cNvSpPr>
          <p:nvPr>
            <p:ph type="subTitle" idx="4294967295"/>
          </p:nvPr>
        </p:nvSpPr>
        <p:spPr>
          <a:xfrm>
            <a:off x="2987824" y="5949280"/>
            <a:ext cx="4784576" cy="432048"/>
          </a:xfrm>
        </p:spPr>
        <p:txBody>
          <a:bodyPr>
            <a:noAutofit/>
          </a:bodyPr>
          <a:lstStyle/>
          <a:p>
            <a:pPr marL="0" indent="0" algn="l">
              <a:buNone/>
            </a:pPr>
            <a:r>
              <a:rPr lang="cs-CZ" sz="700" dirty="0"/>
              <a:t>Ministerstvo školství, mládeže a tělovýchovy</a:t>
            </a:r>
          </a:p>
          <a:p>
            <a:pPr marL="0" indent="0">
              <a:buNone/>
            </a:pPr>
            <a:r>
              <a:rPr lang="cs-CZ" sz="700" dirty="0"/>
              <a:t>Karmelitská 529/5, Malá Strana, 118 12 Praha 1 • tel.: +420 234 811 111</a:t>
            </a:r>
          </a:p>
          <a:p>
            <a:pPr marL="0" indent="0" algn="l">
              <a:buNone/>
            </a:pPr>
            <a:r>
              <a:rPr lang="cs-CZ" sz="700" dirty="0"/>
              <a:t>msmt@msmt.cz • www.msmt.cz</a:t>
            </a:r>
          </a:p>
        </p:txBody>
      </p:sp>
    </p:spTree>
    <p:extLst>
      <p:ext uri="{BB962C8B-B14F-4D97-AF65-F5344CB8AC3E}">
        <p14:creationId xmlns:p14="http://schemas.microsoft.com/office/powerpoint/2010/main" val="9403589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184576"/>
          </a:xfrm>
        </p:spPr>
        <p:txBody>
          <a:bodyPr>
            <a:normAutofit/>
          </a:bodyPr>
          <a:lstStyle/>
          <a:p>
            <a:pPr marL="0" indent="0">
              <a:buNone/>
            </a:pPr>
            <a:r>
              <a:rPr lang="cs-CZ" sz="2800" b="1" dirty="0">
                <a:solidFill>
                  <a:srgbClr val="418E96"/>
                </a:solidFill>
              </a:rPr>
              <a:t>Zařazování studijních programů do klasifikace ISCED-F 2013</a:t>
            </a:r>
          </a:p>
          <a:p>
            <a:r>
              <a:rPr lang="cs-CZ" sz="2400" dirty="0">
                <a:hlinkClick r:id="rId2"/>
              </a:rPr>
              <a:t>https://www.czso.cz/csu/czso/klasifikace-oboru-vzdelani-cz-isced-f-2013</a:t>
            </a:r>
            <a:endParaRPr lang="cs-CZ" sz="2400" dirty="0"/>
          </a:p>
          <a:p>
            <a:r>
              <a:rPr lang="cs-CZ" sz="2400" dirty="0"/>
              <a:t>metodika: </a:t>
            </a:r>
            <a:r>
              <a:rPr lang="cs-CZ" sz="2400" dirty="0">
                <a:hlinkClick r:id="rId3"/>
              </a:rPr>
              <a:t>https://www.czso.cz/documents/10180/37519282/cz_isced_f_metodika.pdf</a:t>
            </a:r>
            <a:endParaRPr lang="cs-CZ" sz="2400" dirty="0"/>
          </a:p>
          <a:p>
            <a:r>
              <a:rPr lang="cs-CZ" sz="2400" dirty="0"/>
              <a:t>vysvětlivky: </a:t>
            </a:r>
            <a:r>
              <a:rPr lang="cs-CZ" sz="2400" dirty="0">
                <a:hlinkClick r:id="rId4"/>
              </a:rPr>
              <a:t>https://www.czso.cz/documents/10180/37519282/cz_isced_f_vysvetlivky.pdf/</a:t>
            </a:r>
            <a:endParaRPr lang="cs-CZ" sz="2400" dirty="0"/>
          </a:p>
          <a:p>
            <a:endParaRPr lang="cs-CZ" sz="2400" dirty="0"/>
          </a:p>
          <a:p>
            <a:endParaRPr lang="cs-CZ" sz="2400" dirty="0"/>
          </a:p>
          <a:p>
            <a:endParaRPr lang="cs-CZ" sz="2400" dirty="0"/>
          </a:p>
          <a:p>
            <a:endParaRPr lang="cs-CZ" sz="2400" dirty="0"/>
          </a:p>
        </p:txBody>
      </p:sp>
    </p:spTree>
    <p:extLst>
      <p:ext uri="{BB962C8B-B14F-4D97-AF65-F5344CB8AC3E}">
        <p14:creationId xmlns:p14="http://schemas.microsoft.com/office/powerpoint/2010/main" val="4995100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184576"/>
          </a:xfrm>
        </p:spPr>
        <p:txBody>
          <a:bodyPr>
            <a:normAutofit/>
          </a:bodyPr>
          <a:lstStyle/>
          <a:p>
            <a:pPr marL="0" indent="0">
              <a:buNone/>
            </a:pPr>
            <a:r>
              <a:rPr lang="cs-CZ" sz="2800" b="1" dirty="0">
                <a:solidFill>
                  <a:srgbClr val="418E96"/>
                </a:solidFill>
              </a:rPr>
              <a:t>Zařazování studijních programů do klasifikace ISCED-F 2013</a:t>
            </a:r>
          </a:p>
          <a:p>
            <a:r>
              <a:rPr lang="cs-CZ" sz="2400" dirty="0"/>
              <a:t>Studijní program se zcela či převážně věnuje pouze jednomu oboru vzdělání</a:t>
            </a:r>
          </a:p>
          <a:p>
            <a:pPr lvl="1"/>
            <a:r>
              <a:rPr lang="cs-CZ" sz="1900" dirty="0"/>
              <a:t>Jedná se o případ v metodice označený bodem 13, respektive 14., případně se dají aplikovat klasifikační kritéria dle bodu 15. a kap. 6</a:t>
            </a:r>
          </a:p>
          <a:p>
            <a:r>
              <a:rPr lang="cs-CZ" sz="2400" dirty="0"/>
              <a:t>Interdisciplinární nebo obsahově široké studijní programy (kód xx88)</a:t>
            </a:r>
          </a:p>
          <a:p>
            <a:pPr lvl="1"/>
            <a:r>
              <a:rPr lang="cs-CZ" sz="1900" dirty="0"/>
              <a:t>Interdisciplinární nebo obsahově široké studijní programy jsou ty, které kombinují několik podrobně/úzce vymezených oborů vzdělání, z nichž žádný nepřevládá. Příklady různých interdisciplinárních studijních programů a kritéria jejich zařazení jsou popsány v kap. 7. Na tyto případy se užívá kód xx88.</a:t>
            </a:r>
            <a:endParaRPr lang="cs-CZ" sz="2400" dirty="0"/>
          </a:p>
          <a:p>
            <a:endParaRPr lang="cs-CZ" sz="2400" dirty="0"/>
          </a:p>
        </p:txBody>
      </p:sp>
    </p:spTree>
    <p:extLst>
      <p:ext uri="{BB962C8B-B14F-4D97-AF65-F5344CB8AC3E}">
        <p14:creationId xmlns:p14="http://schemas.microsoft.com/office/powerpoint/2010/main" val="2867468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184576"/>
          </a:xfrm>
        </p:spPr>
        <p:txBody>
          <a:bodyPr>
            <a:normAutofit/>
          </a:bodyPr>
          <a:lstStyle/>
          <a:p>
            <a:pPr marL="0" indent="0">
              <a:buNone/>
            </a:pPr>
            <a:r>
              <a:rPr lang="cs-CZ" sz="2800" b="1" dirty="0">
                <a:solidFill>
                  <a:srgbClr val="418E96"/>
                </a:solidFill>
              </a:rPr>
              <a:t>Zařazování studijních programů do klasifikace ISCED-F 2013</a:t>
            </a:r>
          </a:p>
          <a:p>
            <a:r>
              <a:rPr lang="cs-CZ" sz="2400" dirty="0"/>
              <a:t>Studijní programy přípravy učitelů s předmětem specializace</a:t>
            </a:r>
          </a:p>
          <a:p>
            <a:pPr lvl="1"/>
            <a:r>
              <a:rPr lang="cs-CZ" sz="1900" dirty="0"/>
              <a:t>Jedná se o </a:t>
            </a:r>
            <a:r>
              <a:rPr lang="cs-CZ" sz="1900" b="1" dirty="0"/>
              <a:t>výjimku z pravidla klasifikování</a:t>
            </a:r>
            <a:r>
              <a:rPr lang="cs-CZ" sz="1900" dirty="0"/>
              <a:t> podle majoritního nebo hlavního předmětu. Studijní programy přípravy učitelů zaměřené primárně na předmět specializace by měly být klasifikovány jako příprava učitelů, i když je hlavním obsahem předmět specializace. Tyto případy jsou v metodice označeny bodem 28.</a:t>
            </a:r>
          </a:p>
          <a:p>
            <a:endParaRPr lang="cs-CZ" sz="2400" dirty="0"/>
          </a:p>
        </p:txBody>
      </p:sp>
    </p:spTree>
    <p:extLst>
      <p:ext uri="{BB962C8B-B14F-4D97-AF65-F5344CB8AC3E}">
        <p14:creationId xmlns:p14="http://schemas.microsoft.com/office/powerpoint/2010/main" val="4392249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184576"/>
          </a:xfrm>
        </p:spPr>
        <p:txBody>
          <a:bodyPr>
            <a:normAutofit/>
          </a:bodyPr>
          <a:lstStyle/>
          <a:p>
            <a:pPr marL="0" indent="0">
              <a:buNone/>
            </a:pPr>
            <a:r>
              <a:rPr lang="cs-CZ" sz="2800" b="1" dirty="0">
                <a:solidFill>
                  <a:srgbClr val="418E96"/>
                </a:solidFill>
              </a:rPr>
              <a:t>Zařazování studijních programů do klasifikace ISCED-F 2013</a:t>
            </a:r>
          </a:p>
          <a:p>
            <a:r>
              <a:rPr lang="cs-CZ" sz="2400" dirty="0"/>
              <a:t>Odborné programy zahrnující vedlejší předměty</a:t>
            </a:r>
          </a:p>
          <a:p>
            <a:pPr lvl="1"/>
            <a:r>
              <a:rPr lang="cs-CZ" sz="1900" dirty="0"/>
              <a:t>Jedná se o </a:t>
            </a:r>
            <a:r>
              <a:rPr lang="cs-CZ" sz="1900" b="1" dirty="0"/>
              <a:t>výjimku z pravidla klasifikování</a:t>
            </a:r>
            <a:r>
              <a:rPr lang="cs-CZ" sz="1900" dirty="0"/>
              <a:t> podle majoritního nebo hlavního předmětu a týká se zejména tzv. dlouhých magisterských studijních programů – v odborných programech může být vedlejším předmětům věnováno více času než hlavnímu obsahu plánovaného zaměstnání nebo skupiny zaměstnání. Nicméně takové programy by měly být zařazeny do odborného oboru spojovaného se zamýšleným zaměstnáním nebo skupinou zaměstnání. Obor plánovaného zaměstnání pravděpodobně ten, kterému je věnováno nejvíce zamýšleného studijního času. Tento případ je v metodice označený bodem 27.</a:t>
            </a:r>
          </a:p>
        </p:txBody>
      </p:sp>
    </p:spTree>
    <p:extLst>
      <p:ext uri="{BB962C8B-B14F-4D97-AF65-F5344CB8AC3E}">
        <p14:creationId xmlns:p14="http://schemas.microsoft.com/office/powerpoint/2010/main" val="42659692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184576"/>
          </a:xfrm>
        </p:spPr>
        <p:txBody>
          <a:bodyPr>
            <a:normAutofit/>
          </a:bodyPr>
          <a:lstStyle/>
          <a:p>
            <a:pPr marL="0" indent="0">
              <a:buNone/>
            </a:pPr>
            <a:r>
              <a:rPr lang="cs-CZ" sz="2800" b="1" dirty="0">
                <a:solidFill>
                  <a:srgbClr val="418E96"/>
                </a:solidFill>
              </a:rPr>
              <a:t>Zařazování studijních programů do klasifikace ISCED-F 2013</a:t>
            </a:r>
          </a:p>
          <a:p>
            <a:r>
              <a:rPr lang="cs-CZ" sz="2400" dirty="0"/>
              <a:t>Studijní programy „jinde neuvedené“ (kód xxx9)</a:t>
            </a:r>
          </a:p>
          <a:p>
            <a:pPr lvl="1"/>
            <a:r>
              <a:rPr lang="cs-CZ" sz="1900" dirty="0"/>
              <a:t>Jedná se o případy, kdy je vymezený obor přiměřeně popsán, ale není explicitně stanoven v klasifikaci. Např. studijní program v novém oboru ICT, který nepatří do žádného z uvedených podrobně vymezených oborů týkajících se ICT, by měl být klasifikován kódem 0619 „Informační a komunikační technologie (ICT) ‐ obory j. n.“. </a:t>
            </a:r>
            <a:r>
              <a:rPr lang="cs-CZ" sz="1900" b="1" dirty="0"/>
              <a:t>Užití tohoto kódu by mělo být ojedinělé</a:t>
            </a:r>
            <a:r>
              <a:rPr lang="cs-CZ" sz="1900" dirty="0"/>
              <a:t> a zdůvodnění jeho použití podrobnější než v předešlých případech. V metodice je tento případ uveden v bodě 34. b</a:t>
            </a:r>
            <a:endParaRPr lang="cs-CZ" sz="1400" dirty="0"/>
          </a:p>
        </p:txBody>
      </p:sp>
    </p:spTree>
    <p:extLst>
      <p:ext uri="{BB962C8B-B14F-4D97-AF65-F5344CB8AC3E}">
        <p14:creationId xmlns:p14="http://schemas.microsoft.com/office/powerpoint/2010/main" val="24711465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184576"/>
          </a:xfrm>
        </p:spPr>
        <p:txBody>
          <a:bodyPr>
            <a:normAutofit/>
          </a:bodyPr>
          <a:lstStyle/>
          <a:p>
            <a:pPr marL="0" indent="0">
              <a:buNone/>
            </a:pPr>
            <a:r>
              <a:rPr lang="cs-CZ" sz="2800" b="1" dirty="0">
                <a:solidFill>
                  <a:srgbClr val="418E96"/>
                </a:solidFill>
              </a:rPr>
              <a:t>Zařazování studijních programů do klasifikace ISCED-F 2013</a:t>
            </a:r>
          </a:p>
          <a:p>
            <a:r>
              <a:rPr lang="cs-CZ" sz="2400" dirty="0"/>
              <a:t>Problematické příklady</a:t>
            </a:r>
          </a:p>
          <a:p>
            <a:pPr lvl="1"/>
            <a:r>
              <a:rPr lang="cs-CZ" sz="1900" dirty="0"/>
              <a:t>příprava učitelů na bakalářském stupni: např. B7507 – Specializace v pedagogice: 0188 (studium nevede ke kvalifikaci učitele podle zák. 563/2004 Sb.)</a:t>
            </a:r>
          </a:p>
          <a:p>
            <a:pPr lvl="1"/>
            <a:r>
              <a:rPr lang="cs-CZ" sz="1900" dirty="0"/>
              <a:t>výrazně se liší národní klasifikace a zařazení studijního programu do ISCED-F 2013, např.: </a:t>
            </a:r>
          </a:p>
          <a:p>
            <a:pPr lvl="1"/>
            <a:r>
              <a:rPr lang="cs-CZ" sz="1900" dirty="0" err="1"/>
              <a:t>PřF</a:t>
            </a:r>
            <a:r>
              <a:rPr lang="cs-CZ" sz="1900" dirty="0"/>
              <a:t> UK: B1303 – Demografie, 1303R005 – Demografie se sociologií</a:t>
            </a:r>
          </a:p>
          <a:p>
            <a:pPr lvl="1"/>
            <a:r>
              <a:rPr lang="cs-CZ" sz="1900" dirty="0" err="1"/>
              <a:t>PřF</a:t>
            </a:r>
            <a:r>
              <a:rPr lang="cs-CZ" sz="1900" dirty="0"/>
              <a:t> UK: N1301 – Geografie, 1301T015 – Sociální geografie a  regionální rozvoj (srov. s 1301T004 – Fyzická geografie a </a:t>
            </a:r>
            <a:r>
              <a:rPr lang="cs-CZ" sz="1900" dirty="0" err="1"/>
              <a:t>geoekologie</a:t>
            </a:r>
            <a:r>
              <a:rPr lang="cs-CZ" sz="1900" dirty="0"/>
              <a:t>)</a:t>
            </a:r>
          </a:p>
          <a:p>
            <a:pPr lvl="1"/>
            <a:r>
              <a:rPr lang="cs-CZ" sz="1900" dirty="0" smtClean="0"/>
              <a:t>UP Olomouc: P1314 </a:t>
            </a:r>
            <a:r>
              <a:rPr lang="cs-CZ" sz="1900" dirty="0"/>
              <a:t>– </a:t>
            </a:r>
            <a:r>
              <a:rPr lang="cs-CZ" sz="1900" dirty="0" smtClean="0"/>
              <a:t>Geografie (čtyřletá), P1302V011 </a:t>
            </a:r>
            <a:r>
              <a:rPr lang="cs-CZ" sz="1900" dirty="0"/>
              <a:t>– </a:t>
            </a:r>
            <a:r>
              <a:rPr lang="cs-CZ" sz="1900" dirty="0" err="1" smtClean="0"/>
              <a:t>Geoinformatika</a:t>
            </a:r>
            <a:r>
              <a:rPr lang="cs-CZ" sz="1900" dirty="0" smtClean="0"/>
              <a:t> a kartografie</a:t>
            </a:r>
            <a:endParaRPr lang="cs-CZ" sz="1900" dirty="0"/>
          </a:p>
          <a:p>
            <a:pPr lvl="1"/>
            <a:endParaRPr lang="cs-CZ" sz="1900" dirty="0"/>
          </a:p>
          <a:p>
            <a:pPr lvl="1"/>
            <a:endParaRPr lang="cs-CZ" sz="1400" dirty="0"/>
          </a:p>
        </p:txBody>
      </p:sp>
    </p:spTree>
    <p:extLst>
      <p:ext uri="{BB962C8B-B14F-4D97-AF65-F5344CB8AC3E}">
        <p14:creationId xmlns:p14="http://schemas.microsoft.com/office/powerpoint/2010/main" val="4250341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184576"/>
          </a:xfrm>
        </p:spPr>
        <p:txBody>
          <a:bodyPr>
            <a:normAutofit/>
          </a:bodyPr>
          <a:lstStyle/>
          <a:p>
            <a:pPr marL="0" indent="0" algn="ctr">
              <a:buNone/>
            </a:pPr>
            <a:endParaRPr lang="cs-CZ" sz="2800" b="1" dirty="0" smtClean="0">
              <a:solidFill>
                <a:srgbClr val="418E96"/>
              </a:solidFill>
            </a:endParaRPr>
          </a:p>
          <a:p>
            <a:pPr marL="0" indent="0" algn="ctr">
              <a:buNone/>
            </a:pPr>
            <a:endParaRPr lang="cs-CZ" sz="2800" b="1" dirty="0">
              <a:solidFill>
                <a:srgbClr val="418E96"/>
              </a:solidFill>
            </a:endParaRPr>
          </a:p>
          <a:p>
            <a:pPr marL="0" indent="0" algn="ctr">
              <a:buNone/>
            </a:pPr>
            <a:endParaRPr lang="cs-CZ" sz="2800" b="1" dirty="0" smtClean="0">
              <a:solidFill>
                <a:srgbClr val="418E96"/>
              </a:solidFill>
            </a:endParaRPr>
          </a:p>
          <a:p>
            <a:pPr marL="0" indent="0" algn="ctr">
              <a:buNone/>
            </a:pPr>
            <a:r>
              <a:rPr lang="cs-CZ" sz="2800" b="1" dirty="0" smtClean="0">
                <a:solidFill>
                  <a:srgbClr val="418E96"/>
                </a:solidFill>
              </a:rPr>
              <a:t>Děkuji za pozornost … </a:t>
            </a:r>
            <a:r>
              <a:rPr lang="cs-CZ" sz="2800" b="1" dirty="0" smtClean="0">
                <a:solidFill>
                  <a:srgbClr val="418E96"/>
                </a:solidFill>
                <a:sym typeface="Wingdings" panose="05000000000000000000" pitchFamily="2" charset="2"/>
              </a:rPr>
              <a:t></a:t>
            </a:r>
          </a:p>
          <a:p>
            <a:pPr marL="0" indent="0" algn="ctr">
              <a:buNone/>
            </a:pPr>
            <a:endParaRPr lang="cs-CZ" sz="2800" b="1" dirty="0">
              <a:solidFill>
                <a:srgbClr val="418E96"/>
              </a:solidFill>
              <a:sym typeface="Wingdings" panose="05000000000000000000" pitchFamily="2" charset="2"/>
            </a:endParaRPr>
          </a:p>
          <a:p>
            <a:pPr marL="0" indent="0" algn="ctr">
              <a:buNone/>
            </a:pPr>
            <a:r>
              <a:rPr lang="cs-CZ" b="1" dirty="0" smtClean="0">
                <a:solidFill>
                  <a:srgbClr val="418E96"/>
                </a:solidFill>
                <a:sym typeface="Wingdings" panose="05000000000000000000" pitchFamily="2" charset="2"/>
              </a:rPr>
              <a:t>Vladimír Hulík</a:t>
            </a:r>
          </a:p>
          <a:p>
            <a:pPr marL="0" indent="0" algn="ctr">
              <a:buNone/>
            </a:pPr>
            <a:r>
              <a:rPr lang="cs-CZ" b="1" dirty="0" smtClean="0">
                <a:solidFill>
                  <a:srgbClr val="418E96"/>
                </a:solidFill>
                <a:sym typeface="Wingdings" panose="05000000000000000000" pitchFamily="2" charset="2"/>
              </a:rPr>
              <a:t>vedoucí oddělení statistických výstupů a analýz</a:t>
            </a:r>
          </a:p>
          <a:p>
            <a:pPr marL="0" indent="0" algn="ctr">
              <a:buNone/>
            </a:pPr>
            <a:r>
              <a:rPr lang="cs-CZ" b="1" dirty="0" smtClean="0">
                <a:solidFill>
                  <a:srgbClr val="418E96"/>
                </a:solidFill>
                <a:sym typeface="Wingdings" panose="05000000000000000000" pitchFamily="2" charset="2"/>
              </a:rPr>
              <a:t>odbor školské statistiky, analýz a informační strategie</a:t>
            </a:r>
            <a:endParaRPr lang="cs-CZ" dirty="0"/>
          </a:p>
          <a:p>
            <a:pPr lvl="1"/>
            <a:endParaRPr lang="cs-CZ" sz="1400" dirty="0"/>
          </a:p>
        </p:txBody>
      </p:sp>
    </p:spTree>
    <p:extLst>
      <p:ext uri="{BB962C8B-B14F-4D97-AF65-F5344CB8AC3E}">
        <p14:creationId xmlns:p14="http://schemas.microsoft.com/office/powerpoint/2010/main" val="2260205141"/>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800" b="1" dirty="0">
                <a:solidFill>
                  <a:srgbClr val="418E96"/>
                </a:solidFill>
              </a:rPr>
              <a:t>Klasifikace ISCED (International Standard </a:t>
            </a:r>
            <a:r>
              <a:rPr lang="cs-CZ" sz="2800" b="1" dirty="0" err="1">
                <a:solidFill>
                  <a:srgbClr val="418E96"/>
                </a:solidFill>
              </a:rPr>
              <a:t>Classification</a:t>
            </a:r>
            <a:r>
              <a:rPr lang="cs-CZ" sz="2800" b="1" dirty="0">
                <a:solidFill>
                  <a:srgbClr val="418E96"/>
                </a:solidFill>
              </a:rPr>
              <a:t> </a:t>
            </a:r>
            <a:r>
              <a:rPr lang="cs-CZ" sz="2800" b="1" dirty="0" err="1">
                <a:solidFill>
                  <a:srgbClr val="418E96"/>
                </a:solidFill>
              </a:rPr>
              <a:t>of</a:t>
            </a:r>
            <a:r>
              <a:rPr lang="cs-CZ" sz="2800" b="1" dirty="0">
                <a:solidFill>
                  <a:srgbClr val="418E96"/>
                </a:solidFill>
              </a:rPr>
              <a:t> </a:t>
            </a:r>
            <a:r>
              <a:rPr lang="cs-CZ" sz="2800" b="1" dirty="0" err="1">
                <a:solidFill>
                  <a:srgbClr val="418E96"/>
                </a:solidFill>
              </a:rPr>
              <a:t>Education</a:t>
            </a:r>
            <a:r>
              <a:rPr lang="cs-CZ" sz="2800" b="1" dirty="0">
                <a:solidFill>
                  <a:srgbClr val="418E96"/>
                </a:solidFill>
              </a:rPr>
              <a:t>)</a:t>
            </a:r>
          </a:p>
          <a:p>
            <a:r>
              <a:rPr lang="cs-CZ" sz="2400" dirty="0"/>
              <a:t>vlastníkem klasifikace ISCED je OSN (patří do skupiny ekonomických a sociálních klasifikací)</a:t>
            </a:r>
          </a:p>
          <a:p>
            <a:r>
              <a:rPr lang="cs-CZ" sz="2400" dirty="0"/>
              <a:t>správcem a koordinátorem je UNESCO Institute </a:t>
            </a:r>
            <a:r>
              <a:rPr lang="cs-CZ" sz="2400" dirty="0" err="1"/>
              <a:t>for</a:t>
            </a:r>
            <a:r>
              <a:rPr lang="cs-CZ" sz="2400" dirty="0"/>
              <a:t> </a:t>
            </a:r>
            <a:r>
              <a:rPr lang="cs-CZ" sz="2400" dirty="0" err="1"/>
              <a:t>Statistics</a:t>
            </a:r>
            <a:r>
              <a:rPr lang="cs-CZ" sz="2400" dirty="0"/>
              <a:t> (UIS) </a:t>
            </a:r>
          </a:p>
          <a:p>
            <a:r>
              <a:rPr lang="cs-CZ" sz="2400" dirty="0"/>
              <a:t>klasifikace ISCED začala vznikat v 1. pol. 70. let a byla schválena v roce 1976</a:t>
            </a:r>
          </a:p>
          <a:p>
            <a:r>
              <a:rPr lang="cs-CZ" sz="2400" dirty="0"/>
              <a:t>první revize byla schválena v roce 1997, druhá revize, platná v současné době, pak v letech 2011 (úrovně vzdělávání/vzdělání) a 2013 (oblasti vzdělávání) </a:t>
            </a:r>
          </a:p>
          <a:p>
            <a:endParaRPr lang="cs-CZ" sz="2400" dirty="0"/>
          </a:p>
          <a:p>
            <a:pPr marL="0" indent="0">
              <a:buNone/>
            </a:pPr>
            <a:endParaRPr lang="cs-CZ" sz="2500" b="1" dirty="0">
              <a:solidFill>
                <a:srgbClr val="418E96"/>
              </a:solidFill>
            </a:endParaRPr>
          </a:p>
        </p:txBody>
      </p:sp>
    </p:spTree>
    <p:extLst>
      <p:ext uri="{BB962C8B-B14F-4D97-AF65-F5344CB8AC3E}">
        <p14:creationId xmlns:p14="http://schemas.microsoft.com/office/powerpoint/2010/main" val="19480442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800" b="1" dirty="0">
                <a:solidFill>
                  <a:srgbClr val="418E96"/>
                </a:solidFill>
              </a:rPr>
              <a:t>Zavedení klasifikace ISCED jako národní klasifikace vzdělání v ČR</a:t>
            </a:r>
          </a:p>
          <a:p>
            <a:r>
              <a:rPr lang="cs-CZ" sz="2400" dirty="0"/>
              <a:t>ČR data o vzdělávání předávala do OECD od roku 1996</a:t>
            </a:r>
          </a:p>
          <a:p>
            <a:r>
              <a:rPr lang="cs-CZ" sz="2400" dirty="0"/>
              <a:t>vzhledem k nutnosti překódovat národní klasifikaci na ISCED ve všech sběrech dat, rozhodl se ČSÚ v roce 2007 zavést klasifikaci ISCED jako národní klasifikaci vzdělání s platností od 1. 1. 2008 = jednodušší předávání dat do mezinárodních organizací</a:t>
            </a:r>
          </a:p>
          <a:p>
            <a:r>
              <a:rPr lang="cs-CZ" sz="2400" dirty="0"/>
              <a:t>garance předchozí platné národní klasifikace (KKOV) se přesunula do působnosti MŠMT</a:t>
            </a:r>
          </a:p>
          <a:p>
            <a:pPr marL="0" indent="0">
              <a:buNone/>
            </a:pPr>
            <a:endParaRPr lang="cs-CZ" sz="2500" b="1" dirty="0">
              <a:solidFill>
                <a:srgbClr val="418E96"/>
              </a:solidFill>
            </a:endParaRPr>
          </a:p>
        </p:txBody>
      </p:sp>
    </p:spTree>
    <p:extLst>
      <p:ext uri="{BB962C8B-B14F-4D97-AF65-F5344CB8AC3E}">
        <p14:creationId xmlns:p14="http://schemas.microsoft.com/office/powerpoint/2010/main" val="42706695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800" b="1" dirty="0">
                <a:solidFill>
                  <a:srgbClr val="418E96"/>
                </a:solidFill>
              </a:rPr>
              <a:t>Zařazování vzdělávacích programů do klasifikace ISCED</a:t>
            </a:r>
          </a:p>
          <a:p>
            <a:r>
              <a:rPr lang="cs-CZ" sz="2400" dirty="0"/>
              <a:t>v EU pod patronací </a:t>
            </a:r>
            <a:r>
              <a:rPr lang="cs-CZ" sz="2400" dirty="0" err="1"/>
              <a:t>Eurostatu</a:t>
            </a:r>
            <a:r>
              <a:rPr lang="cs-CZ" sz="2400" dirty="0"/>
              <a:t> (ve spolupráci s UIS)</a:t>
            </a:r>
          </a:p>
          <a:p>
            <a:r>
              <a:rPr lang="cs-CZ" sz="2400" dirty="0"/>
              <a:t>proces implementace v členských státech:</a:t>
            </a:r>
          </a:p>
          <a:p>
            <a:pPr lvl="1"/>
            <a:r>
              <a:rPr lang="cs-CZ" sz="1900" dirty="0"/>
              <a:t>národní koordinátor: jmenovaný </a:t>
            </a:r>
            <a:r>
              <a:rPr lang="cs-CZ" sz="1900" dirty="0" err="1"/>
              <a:t>Eurostatem</a:t>
            </a:r>
            <a:r>
              <a:rPr lang="cs-CZ" sz="1900" dirty="0"/>
              <a:t>, je nejvyšší autoritou v dané zemi, zodpovědný za primární zakódování jednotlivých vzdělávacích programů a časový harmonogram</a:t>
            </a:r>
          </a:p>
          <a:p>
            <a:pPr lvl="1"/>
            <a:r>
              <a:rPr lang="cs-CZ" sz="1900" dirty="0"/>
              <a:t>správce klasifikace ISCED: obvykle národní statistická autorita zodpovědná za následné sběry dat</a:t>
            </a:r>
          </a:p>
          <a:p>
            <a:r>
              <a:rPr lang="cs-CZ" sz="2400" dirty="0"/>
              <a:t>v ČR – národní koordinátor je z MŠMT (Mgr. Hulík), národní statistickou autoritou je ČSÚ (i když nesbírá data o počátečním vzdělávání ve školách)</a:t>
            </a:r>
          </a:p>
        </p:txBody>
      </p:sp>
    </p:spTree>
    <p:extLst>
      <p:ext uri="{BB962C8B-B14F-4D97-AF65-F5344CB8AC3E}">
        <p14:creationId xmlns:p14="http://schemas.microsoft.com/office/powerpoint/2010/main" val="25750247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301208"/>
          </a:xfrm>
        </p:spPr>
        <p:txBody>
          <a:bodyPr>
            <a:normAutofit/>
          </a:bodyPr>
          <a:lstStyle/>
          <a:p>
            <a:pPr marL="0" indent="0">
              <a:buNone/>
            </a:pPr>
            <a:r>
              <a:rPr lang="cs-CZ" sz="2800" b="1" dirty="0">
                <a:solidFill>
                  <a:srgbClr val="418E96"/>
                </a:solidFill>
              </a:rPr>
              <a:t>Části současné revize klasifikace ISCED</a:t>
            </a:r>
          </a:p>
          <a:p>
            <a:r>
              <a:rPr lang="cs-CZ" sz="2400" dirty="0"/>
              <a:t>klasifikace úrovní vzdělávání/vzdělání</a:t>
            </a:r>
          </a:p>
          <a:p>
            <a:pPr lvl="1"/>
            <a:r>
              <a:rPr lang="cs-CZ" sz="1900" b="1" dirty="0"/>
              <a:t>ISCED-P 2011:</a:t>
            </a:r>
            <a:r>
              <a:rPr lang="cs-CZ" sz="1900" dirty="0"/>
              <a:t> úrovně vzdělávání (zařazení současných vzdělávacích programů)</a:t>
            </a:r>
          </a:p>
          <a:p>
            <a:pPr lvl="1"/>
            <a:r>
              <a:rPr lang="cs-CZ" sz="1900" b="1" dirty="0"/>
              <a:t>ISCED-A 2011:</a:t>
            </a:r>
            <a:r>
              <a:rPr lang="cs-CZ" sz="1900" dirty="0"/>
              <a:t> úrovně dosaženého vzdělání (proti ISCED-P je o něco jednodušší, zařazují se i historické vzdělávací programy)</a:t>
            </a:r>
          </a:p>
          <a:p>
            <a:endParaRPr lang="cs-CZ" sz="2400" dirty="0"/>
          </a:p>
          <a:p>
            <a:r>
              <a:rPr lang="cs-CZ" sz="2400" dirty="0"/>
              <a:t>klasifikace oborů vzdělání</a:t>
            </a:r>
          </a:p>
          <a:p>
            <a:pPr lvl="1"/>
            <a:r>
              <a:rPr lang="cs-CZ" sz="1900" b="1" dirty="0"/>
              <a:t>ISCED-F 2013:</a:t>
            </a:r>
            <a:r>
              <a:rPr lang="cs-CZ" sz="1900" dirty="0"/>
              <a:t> pokrývá proces vzdělávání i dosažené vzdělání (současné i historické vzdělávací programy a kvalifikace)</a:t>
            </a:r>
          </a:p>
          <a:p>
            <a:endParaRPr lang="cs-CZ" sz="2400" dirty="0"/>
          </a:p>
          <a:p>
            <a:r>
              <a:rPr lang="cs-CZ" sz="2400" dirty="0"/>
              <a:t>jednotkou klasifikace je vždy vzdělávací program</a:t>
            </a:r>
          </a:p>
          <a:p>
            <a:r>
              <a:rPr lang="cs-CZ" sz="2400" dirty="0"/>
              <a:t>obě části jsou na sobě úplně nezávislé</a:t>
            </a:r>
          </a:p>
        </p:txBody>
      </p:sp>
    </p:spTree>
    <p:extLst>
      <p:ext uri="{BB962C8B-B14F-4D97-AF65-F5344CB8AC3E}">
        <p14:creationId xmlns:p14="http://schemas.microsoft.com/office/powerpoint/2010/main" val="22734105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800" b="1" dirty="0">
                <a:solidFill>
                  <a:srgbClr val="418E96"/>
                </a:solidFill>
              </a:rPr>
              <a:t>ISCED-F 2013</a:t>
            </a:r>
          </a:p>
          <a:p>
            <a:r>
              <a:rPr lang="cs-CZ" sz="2400" dirty="0"/>
              <a:t>může sloužit k popisu předmětové náplně formálního vzdělávání, neformálního vzdělávání i informálního učení</a:t>
            </a:r>
          </a:p>
          <a:p>
            <a:endParaRPr lang="cs-CZ" sz="2400" dirty="0"/>
          </a:p>
          <a:p>
            <a:r>
              <a:rPr lang="cs-CZ" sz="2400" dirty="0"/>
              <a:t>má tři úrovně:</a:t>
            </a:r>
          </a:p>
          <a:p>
            <a:pPr lvl="1"/>
            <a:r>
              <a:rPr lang="cs-CZ" sz="1900" b="1" dirty="0"/>
              <a:t>1. úroveň: široce vymezené obory</a:t>
            </a:r>
            <a:r>
              <a:rPr lang="cs-CZ" sz="1900" dirty="0"/>
              <a:t> (11), 2místný kód</a:t>
            </a:r>
          </a:p>
          <a:p>
            <a:pPr lvl="1"/>
            <a:r>
              <a:rPr lang="cs-CZ" sz="1900" b="1" dirty="0"/>
              <a:t>2. úroveň: úzce vymezené obory </a:t>
            </a:r>
            <a:r>
              <a:rPr lang="cs-CZ" sz="1900" dirty="0"/>
              <a:t>(29), 3místný kód</a:t>
            </a:r>
          </a:p>
          <a:p>
            <a:pPr lvl="1"/>
            <a:r>
              <a:rPr lang="cs-CZ" sz="1900" b="1" dirty="0"/>
              <a:t>3. úroveň: podrobně vymezené obory </a:t>
            </a:r>
            <a:r>
              <a:rPr lang="cs-CZ" sz="1900" dirty="0"/>
              <a:t>(</a:t>
            </a:r>
            <a:r>
              <a:rPr lang="en-US" sz="1900" dirty="0"/>
              <a:t>~</a:t>
            </a:r>
            <a:r>
              <a:rPr lang="cs-CZ" sz="1900" dirty="0"/>
              <a:t>80), 4místný kód</a:t>
            </a:r>
          </a:p>
          <a:p>
            <a:endParaRPr lang="cs-CZ" sz="2400" dirty="0"/>
          </a:p>
        </p:txBody>
      </p:sp>
    </p:spTree>
    <p:extLst>
      <p:ext uri="{BB962C8B-B14F-4D97-AF65-F5344CB8AC3E}">
        <p14:creationId xmlns:p14="http://schemas.microsoft.com/office/powerpoint/2010/main" val="34333100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184576"/>
          </a:xfrm>
        </p:spPr>
        <p:txBody>
          <a:bodyPr>
            <a:normAutofit/>
          </a:bodyPr>
          <a:lstStyle/>
          <a:p>
            <a:pPr marL="0" indent="0">
              <a:buNone/>
            </a:pPr>
            <a:r>
              <a:rPr lang="cs-CZ" sz="2800" b="1" dirty="0">
                <a:solidFill>
                  <a:srgbClr val="418E96"/>
                </a:solidFill>
              </a:rPr>
              <a:t>ISCED-F 2013</a:t>
            </a:r>
          </a:p>
          <a:p>
            <a:r>
              <a:rPr lang="cs-CZ" sz="2400" dirty="0"/>
              <a:t>princip klasifikace – obor vzdělání určují převažující předměty a jejich obsah</a:t>
            </a:r>
          </a:p>
          <a:p>
            <a:endParaRPr lang="cs-CZ" sz="2400" dirty="0"/>
          </a:p>
          <a:p>
            <a:r>
              <a:rPr lang="cs-CZ" sz="2400" dirty="0"/>
              <a:t>pořadí priorit klasifikačních kritérií:</a:t>
            </a:r>
          </a:p>
          <a:p>
            <a:pPr marL="800100" lvl="1" indent="-342900">
              <a:buFont typeface="+mj-lt"/>
              <a:buAutoNum type="alphaLcPeriod"/>
            </a:pPr>
            <a:r>
              <a:rPr lang="cs-CZ" sz="1700" dirty="0"/>
              <a:t>Obsah teoretických znalostí (tj. cíle a zahrnuté pojmy a jejich užití ve výkladu a vyvozování závěrů).</a:t>
            </a:r>
          </a:p>
          <a:p>
            <a:pPr marL="800100" lvl="1" indent="-342900">
              <a:buFont typeface="+mj-lt"/>
              <a:buAutoNum type="alphaLcPeriod"/>
            </a:pPr>
            <a:r>
              <a:rPr lang="cs-CZ" sz="1700" dirty="0"/>
              <a:t>Účel studia (tj. očekávané využití získaných znalostí, dovedností a schopností).</a:t>
            </a:r>
          </a:p>
          <a:p>
            <a:pPr marL="800100" lvl="1" indent="-342900">
              <a:buFont typeface="+mj-lt"/>
              <a:buAutoNum type="alphaLcPeriod"/>
            </a:pPr>
            <a:r>
              <a:rPr lang="cs-CZ" sz="1700" dirty="0"/>
              <a:t>Objekty zájmu (tj. jevy, problémy nebo záležitosti, které mají být studovány).</a:t>
            </a:r>
          </a:p>
          <a:p>
            <a:pPr marL="800100" lvl="1" indent="-342900">
              <a:buFont typeface="+mj-lt"/>
              <a:buAutoNum type="alphaLcPeriod"/>
            </a:pPr>
            <a:r>
              <a:rPr lang="cs-CZ" sz="1700" dirty="0"/>
              <a:t>Metody a techniky (tj. procedury výuky a uplatňování získaných dovedností a znalostí).</a:t>
            </a:r>
          </a:p>
          <a:p>
            <a:pPr marL="800100" lvl="1" indent="-342900">
              <a:buFont typeface="+mj-lt"/>
              <a:buAutoNum type="alphaLcPeriod"/>
            </a:pPr>
            <a:r>
              <a:rPr lang="cs-CZ" sz="1700" dirty="0"/>
              <a:t>Pomůcky a nástroje (tj. instrumenty a náčiní, které se jedinec učí používat, pracovat s nimi či je obsluhovat)</a:t>
            </a:r>
          </a:p>
          <a:p>
            <a:endParaRPr lang="cs-CZ" sz="2400" dirty="0"/>
          </a:p>
        </p:txBody>
      </p:sp>
    </p:spTree>
    <p:extLst>
      <p:ext uri="{BB962C8B-B14F-4D97-AF65-F5344CB8AC3E}">
        <p14:creationId xmlns:p14="http://schemas.microsoft.com/office/powerpoint/2010/main" val="42574442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184576"/>
          </a:xfrm>
        </p:spPr>
        <p:txBody>
          <a:bodyPr>
            <a:normAutofit/>
          </a:bodyPr>
          <a:lstStyle/>
          <a:p>
            <a:pPr marL="0" indent="0">
              <a:buNone/>
            </a:pPr>
            <a:r>
              <a:rPr lang="cs-CZ" sz="2800" b="1" dirty="0">
                <a:solidFill>
                  <a:srgbClr val="418E96"/>
                </a:solidFill>
              </a:rPr>
              <a:t>Zařazování studijních programů do klasifikace ISCED-F 2013</a:t>
            </a:r>
          </a:p>
          <a:p>
            <a:r>
              <a:rPr lang="cs-CZ" sz="2400" dirty="0"/>
              <a:t>v ČR problematické, studijní programy byly často s velmi širokým záběrem, jako přesnější se jevila klasifikace až na studijní obory</a:t>
            </a:r>
          </a:p>
          <a:p>
            <a:r>
              <a:rPr lang="cs-CZ" sz="2400" dirty="0"/>
              <a:t>dalším problémem je pouze formální kód KKOV, který nemá reálně definovanou náplň</a:t>
            </a:r>
          </a:p>
          <a:p>
            <a:endParaRPr lang="cs-CZ" sz="2400" dirty="0"/>
          </a:p>
          <a:p>
            <a:r>
              <a:rPr lang="cs-CZ" sz="2400" dirty="0"/>
              <a:t>z těchto důvodů tedy bylo pro statistické účely klasifikováno </a:t>
            </a:r>
            <a:r>
              <a:rPr lang="cs-CZ" sz="2400" b="1" dirty="0"/>
              <a:t>cca 11.000 unikátních kombinací VŠ-fakulta-SP-SO</a:t>
            </a:r>
            <a:r>
              <a:rPr lang="cs-CZ" sz="2400" dirty="0"/>
              <a:t> (všechny kombinace, které se od roku 2000 objevily v SIMS)</a:t>
            </a:r>
          </a:p>
          <a:p>
            <a:endParaRPr lang="cs-CZ" sz="2400" dirty="0"/>
          </a:p>
          <a:p>
            <a:endParaRPr lang="cs-CZ" sz="2400" dirty="0"/>
          </a:p>
        </p:txBody>
      </p:sp>
    </p:spTree>
    <p:extLst>
      <p:ext uri="{BB962C8B-B14F-4D97-AF65-F5344CB8AC3E}">
        <p14:creationId xmlns:p14="http://schemas.microsoft.com/office/powerpoint/2010/main" val="29479328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6" y="1556792"/>
            <a:ext cx="7571184" cy="5184576"/>
          </a:xfrm>
        </p:spPr>
        <p:txBody>
          <a:bodyPr>
            <a:normAutofit/>
          </a:bodyPr>
          <a:lstStyle/>
          <a:p>
            <a:pPr marL="0" indent="0">
              <a:buNone/>
            </a:pPr>
            <a:r>
              <a:rPr lang="cs-CZ" sz="2800" b="1" dirty="0">
                <a:solidFill>
                  <a:srgbClr val="418E96"/>
                </a:solidFill>
              </a:rPr>
              <a:t>Zařazování studijních programů do klasifikace ISCED-F 2013</a:t>
            </a:r>
          </a:p>
          <a:p>
            <a:r>
              <a:rPr lang="cs-CZ" sz="2400" dirty="0"/>
              <a:t>dochází tedy k tomu, že stejný SP nebo SO může být na různých VŠ/fakultách zařazen do různých kódů ISCED-F 2013</a:t>
            </a:r>
          </a:p>
          <a:p>
            <a:r>
              <a:rPr lang="cs-CZ" sz="2400" dirty="0"/>
              <a:t>tato situace bude trvat nadále, proto byla povinnost stanovit kód ISCED-F 2013 přenesena na vysoké školy v rámci akreditace</a:t>
            </a:r>
          </a:p>
          <a:p>
            <a:r>
              <a:rPr lang="cs-CZ" sz="2400" dirty="0"/>
              <a:t>pracovníci O30 MŠMT budou navržený kód kontrolovat, případně ho opravený pošlou zpět vysoké škole</a:t>
            </a:r>
          </a:p>
          <a:p>
            <a:r>
              <a:rPr lang="cs-CZ" sz="2400" dirty="0"/>
              <a:t>v případě nesouhlasu vysoké školy rozhoduje národní koordinátor</a:t>
            </a:r>
          </a:p>
          <a:p>
            <a:endParaRPr lang="cs-CZ" sz="2400" dirty="0"/>
          </a:p>
          <a:p>
            <a:endParaRPr lang="cs-CZ" sz="2400" dirty="0"/>
          </a:p>
        </p:txBody>
      </p:sp>
    </p:spTree>
    <p:extLst>
      <p:ext uri="{BB962C8B-B14F-4D97-AF65-F5344CB8AC3E}">
        <p14:creationId xmlns:p14="http://schemas.microsoft.com/office/powerpoint/2010/main" val="26159147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Motiv systému Office">
  <a:themeElements>
    <a:clrScheme name="MSMT">
      <a:dk1>
        <a:sysClr val="windowText" lastClr="000000"/>
      </a:dk1>
      <a:lt1>
        <a:sysClr val="window" lastClr="FFFFFF"/>
      </a:lt1>
      <a:dk2>
        <a:srgbClr val="1F497D"/>
      </a:dk2>
      <a:lt2>
        <a:srgbClr val="EEECE1"/>
      </a:lt2>
      <a:accent1>
        <a:srgbClr val="418E9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adpis">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1050</TotalTime>
  <Words>1058</Words>
  <Application>Microsoft Office PowerPoint</Application>
  <PresentationFormat>Předvádění na obrazovce (4:3)</PresentationFormat>
  <Paragraphs>90</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Wingdings</vt:lpstr>
      <vt:lpstr>Motiv systému Office</vt:lpstr>
      <vt:lpstr>Kódování studijních programů do klasifikace ISCED-F 2013</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Státní podpora sportu  pro rok 2013</dc:title>
  <dc:creator>User</dc:creator>
  <cp:lastModifiedBy>Hulík Vladimír</cp:lastModifiedBy>
  <cp:revision>45</cp:revision>
  <dcterms:created xsi:type="dcterms:W3CDTF">2013-10-09T10:41:53Z</dcterms:created>
  <dcterms:modified xsi:type="dcterms:W3CDTF">2018-05-21T07:08:20Z</dcterms:modified>
</cp:coreProperties>
</file>