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81" r:id="rId7"/>
    <p:sldId id="260" r:id="rId8"/>
    <p:sldId id="284" r:id="rId9"/>
    <p:sldId id="283" r:id="rId10"/>
    <p:sldId id="282" r:id="rId11"/>
    <p:sldId id="271" r:id="rId12"/>
    <p:sldId id="272" r:id="rId13"/>
    <p:sldId id="372" r:id="rId14"/>
    <p:sldId id="373" r:id="rId15"/>
    <p:sldId id="374" r:id="rId16"/>
    <p:sldId id="375" r:id="rId17"/>
    <p:sldId id="376" r:id="rId18"/>
    <p:sldId id="377" r:id="rId19"/>
    <p:sldId id="264" r:id="rId20"/>
    <p:sldId id="378" r:id="rId21"/>
    <p:sldId id="270" r:id="rId22"/>
    <p:sldId id="2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26"/>
    <a:srgbClr val="9542B2"/>
    <a:srgbClr val="9545BF"/>
    <a:srgbClr val="9544B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20" d="100"/>
          <a:sy n="12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BCCD2-E423-4BC0-9C95-257514B7AB71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3ED2-4C34-4529-8140-915C426120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5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33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20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3ED2-4C34-4529-8140-915C4261203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3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3ED2-4C34-4529-8140-915C4261203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79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3ED2-4C34-4529-8140-915C4261203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73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13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919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9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 am the proposer of project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dare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suggest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everyone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someone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business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academic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environment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considers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themselves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startup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founder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driven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drive to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9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84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2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99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79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44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93ED2-4C34-4529-8140-915C4261203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3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6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96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0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01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82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80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4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97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2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11DC-C878-48EA-91DF-FF59248441CE}" type="datetimeFigureOut">
              <a:rPr lang="cs-CZ" smtClean="0"/>
              <a:t>09.12.2022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46FB-1E0B-4944-ADDB-DAA401546B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2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304856" cy="173062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Startup Newbies and Lean Startup: A Case Study</a:t>
            </a:r>
            <a:endParaRPr lang="cs-CZ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2A2FBD-E3AB-40CD-987E-A18B121251C4}"/>
              </a:ext>
            </a:extLst>
          </p:cNvPr>
          <p:cNvSpPr txBox="1">
            <a:spLocks/>
          </p:cNvSpPr>
          <p:nvPr/>
        </p:nvSpPr>
        <p:spPr>
          <a:xfrm>
            <a:off x="467544" y="3501008"/>
            <a:ext cx="7304856" cy="158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Ing. Jakub Ulč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BUT, Faculty of Business and Management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specifického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výzkumu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5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AE15EFD-2686-4EC0-3465-261D3799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02" y="980728"/>
            <a:ext cx="4627010" cy="46270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197E31-19BC-5EA3-D73F-22632E10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10" y="980728"/>
            <a:ext cx="4627010" cy="46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Pre-Seed / Idea stage by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prototype was a bracelet in 2021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prototype was already a tape that could be attached to the net, the ground or somewhere else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„marketing“, no business model /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as soon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prototypes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more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milion CZK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4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Pre-Seed / Idea stage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LSA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ypical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 where a startup tries to validate their business idea using BML through an MVP right from the start of their business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tartup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MVPs and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feedback and validation of their assumptions-hypotheses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bracelet to a stand-alone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is on the customer and creating a minimally capable product in the shortest possible time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 innovative solutions and ideas versus creating business plans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5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/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by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2022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volleyball clubs and regional youth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months on the market there is still not much interest but several licenses have been sold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conferences, national teams and associations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newbies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opinion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potential, where it is relatively easy to quantify how many potential customers there are in a given segment, e.g. in Europe.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6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/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by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out that this product may not be highly scalable comes startups with a new idea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product is for a different market, but with a similar technological innovation and a higher probability of scalability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Incubation project, newly created this year by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agency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financial support in the range of millions of CZK and indirect support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5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/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LSA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startup has only launched the product a short time ago, it has not yet had time to get new feedback and possibly change its MVP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product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with a similar technological idea, but with a different target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also with a bigger market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pivot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8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DSparx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Tech's is a exemplary case of LSA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stage, the startup made a pivot at the very first MVP was not effective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product launch some hypotheses were rejected and the startup is addressing this situation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 has a higher chance in the market and a higher scalability rate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(second pivot)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out what steps are in line with LSA and can also be described as lean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newbies have found that they have chosen a very narrow market with lower potential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71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goal was not to evaluate whether 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LSA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 effective or not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tartup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DSparx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Tech uses LSA principles and we can also label this startup as lean</a:t>
            </a: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RQ1 and RQ2 are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answered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esults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developed to demonstrate the LSA in practice and to understand the topic in a broader context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limitations of the paper are the subjectivity in finding correlations in LSA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 and the interpretation of the information found from the semi-structured interview where there was personal involvement of the author of the paper.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8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Mentionable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Blank, S. (2013). Why the lean start-up changes everything.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 Business Review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(5).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Contigiani, A., &amp; Levinthal, D. A. (2019). Situating the construct of lean start-up: Adjacent conversations and possible future directions.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and Corporate Change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551–564. https://doi.org/10.1093/icc/dtz013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CzechInvest (2022).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Agentura pro podporu podnikání a investic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from: https://www.czechinvest.org/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Ghezzi, A. (2019). Digital startups and the adoption and implementation of Lean Startup Approaches: Effectuation, Bricolage and Opportunity Creation in practice.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 Forecasting and Social Change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(August 2018), 945–960. https://doi.org/10.1016/j.techfore.2018.09.017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Productboard (2022).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We’re making products that matter, together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from: https://www.productboard.com/about/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Ries, E. (2008)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integration step-by-step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from: http://www.startuplessonslearned.com/2008/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Ries, E. (2011).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Lean Startup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York: Crown Publishing Group. 320 pp.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Rohlik Group (2022).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a Better Future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from: https://www.rohlik.group/about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Ulč, J., Mandel, M. (2021). Technology Start-up Marketing Strategy and Lifecycle: First Empirical Findings by Qualitative Research.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Economics and Management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2021,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vol. 15,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no. 28, p. 71-91. ISSN: 2336-6508.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Yin, R. (2009). </a:t>
            </a:r>
            <a:r>
              <a:rPr lang="cs-CZ" sz="1400" i="1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Research: Design and Methods (4th edition).</a:t>
            </a:r>
            <a:r>
              <a:rPr lang="cs-CZ" sz="140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California: Sage Publications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70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C77C9-B0C3-4711-88C7-0B2562E7C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your interest and attention.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2B2D79-3549-4DE7-A51E-2611D6DE2E76}"/>
              </a:ext>
            </a:extLst>
          </p:cNvPr>
          <p:cNvSpPr txBox="1"/>
          <p:nvPr/>
        </p:nvSpPr>
        <p:spPr>
          <a:xfrm>
            <a:off x="6156176" y="5229200"/>
            <a:ext cx="2592288" cy="96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jakub.ulc@vut.cz</a:t>
            </a:r>
          </a:p>
          <a:p>
            <a:pPr algn="ctr">
              <a:lnSpc>
                <a:spcPct val="150000"/>
              </a:lnSpc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+420 605 278 095</a:t>
            </a:r>
          </a:p>
        </p:txBody>
      </p:sp>
    </p:spTree>
    <p:extLst>
      <p:ext uri="{BB962C8B-B14F-4D97-AF65-F5344CB8AC3E}">
        <p14:creationId xmlns:p14="http://schemas.microsoft.com/office/powerpoint/2010/main" val="49405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A9728CC-26A9-49A3-A64E-2D46BC70DE0B}"/>
              </a:ext>
            </a:extLst>
          </p:cNvPr>
          <p:cNvSpPr txBox="1">
            <a:spLocks/>
          </p:cNvSpPr>
          <p:nvPr/>
        </p:nvSpPr>
        <p:spPr>
          <a:xfrm>
            <a:off x="457200" y="127913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Empirical Framework of the Marketing Strategy of Technology Start-ups: The Lean Start-up Method</a:t>
            </a:r>
            <a:endParaRPr lang="cs-CZ" sz="2800" b="1" u="sng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E29C001F-9249-BE39-9A74-F9124F466B76}"/>
              </a:ext>
            </a:extLst>
          </p:cNvPr>
          <p:cNvSpPr txBox="1">
            <a:spLocks/>
          </p:cNvSpPr>
          <p:nvPr/>
        </p:nvSpPr>
        <p:spPr>
          <a:xfrm>
            <a:off x="457200" y="1279133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Font typeface="Arial" panose="020B0604020202020204" pitchFamily="34" charset="0"/>
              <a:buNone/>
            </a:pPr>
            <a:endParaRPr lang="cs-CZ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700"/>
              </a:spcBef>
              <a:buNone/>
            </a:pPr>
            <a:r>
              <a:rPr lang="en-US" sz="2800" b="1" dirty="0">
                <a:solidFill>
                  <a:srgbClr val="9542B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Empirical Framework of the Marketing Strategy of Technology Start-ups: </a:t>
            </a:r>
            <a:r>
              <a:rPr lang="en-US" sz="2800" b="1" dirty="0">
                <a:solidFill>
                  <a:srgbClr val="FF0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Lean Start-up Method</a:t>
            </a:r>
            <a:endParaRPr lang="cs-CZ" sz="2800" b="1" u="sng" dirty="0">
              <a:solidFill>
                <a:srgbClr val="FF012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otivation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C986579D-1CBB-49A8-8D77-DE0AFDE74779}"/>
              </a:ext>
            </a:extLst>
          </p:cNvPr>
          <p:cNvSpPr/>
          <p:nvPr/>
        </p:nvSpPr>
        <p:spPr>
          <a:xfrm rot="2700000">
            <a:off x="1862611" y="2183327"/>
            <a:ext cx="936104" cy="216024"/>
          </a:xfrm>
          <a:prstGeom prst="rightArrow">
            <a:avLst/>
          </a:prstGeom>
          <a:solidFill>
            <a:srgbClr val="954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9544B2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71D453-5EDA-4FBC-B5BB-CC954CBC8A9A}"/>
              </a:ext>
            </a:extLst>
          </p:cNvPr>
          <p:cNvSpPr txBox="1"/>
          <p:nvPr/>
        </p:nvSpPr>
        <p:spPr>
          <a:xfrm>
            <a:off x="755576" y="13249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542B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 Specific Research Project 202</a:t>
            </a:r>
            <a:r>
              <a:rPr lang="cs-CZ" sz="2800" b="1" dirty="0">
                <a:solidFill>
                  <a:srgbClr val="9542B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dirty="0">
              <a:solidFill>
                <a:srgbClr val="9542B2"/>
              </a:solidFill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73D03743-08A1-2EF1-8733-6A9A9A0948CF}"/>
              </a:ext>
            </a:extLst>
          </p:cNvPr>
          <p:cNvSpPr/>
          <p:nvPr/>
        </p:nvSpPr>
        <p:spPr>
          <a:xfrm rot="18900000">
            <a:off x="5159358" y="3918720"/>
            <a:ext cx="936104" cy="216024"/>
          </a:xfrm>
          <a:prstGeom prst="rightArrow">
            <a:avLst/>
          </a:prstGeom>
          <a:solidFill>
            <a:srgbClr val="FF0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9544B2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E255C2-4E06-B221-D61F-F7E8F1711AB6}"/>
              </a:ext>
            </a:extLst>
          </p:cNvPr>
          <p:cNvSpPr txBox="1"/>
          <p:nvPr/>
        </p:nvSpPr>
        <p:spPr>
          <a:xfrm>
            <a:off x="2411760" y="439714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Junior Specific Research Project 202</a:t>
            </a:r>
            <a:r>
              <a:rPr lang="cs-CZ" sz="2800" b="1" dirty="0">
                <a:solidFill>
                  <a:srgbClr val="FF01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dirty="0">
              <a:solidFill>
                <a:srgbClr val="FF01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8" grpId="0" animBg="1"/>
      <p:bldP spid="4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founders are motivated by the idea of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improving the world's standard of living, creating a unique and groundbreaking idea/technology solution, and more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of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CzechInvest, JIC, MPO,…</a:t>
            </a:r>
          </a:p>
          <a:p>
            <a:pPr>
              <a:lnSpc>
                <a:spcPct val="150000"/>
              </a:lnSpc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unicorns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CZE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Productboard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Rohlik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2022)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stages, the lean startup approach (LSA) is highly visible in a large number of startups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(Ulč, Mandel, 2021)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Startup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Newbies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DSparx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Scientific aim 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llustrate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context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lean startup approach for a startup in practice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paper is to identify to how far the startup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 uses a lean startup approach and what steps in the past correlate with LSA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3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RQ1: Which activities of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 startup in the market are in the way of the lean startup approach?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RQ2: How far can we describe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 startup as lean?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Theorethical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backgound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mention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LSA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2008 on his blog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 combination of agile and custom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and building on existing systems to eliminate redundant effort"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essence of LSA is the adoption of an iterative approach driven by experimentation instead of a business model based on business planning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Contigiani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Levinthal, 2019)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LSA is based on MVP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pivoting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iterative build-measure-learn = BML loop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Ghezzi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0CB1908-F9C0-1DB1-5E12-DF81E660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501008"/>
            <a:ext cx="3852891" cy="32385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08DFDE-1997-6BA9-6601-115146A2C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6081288" cy="35283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5D854B0-6662-FFCE-8D38-BB43424C6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78" y="620688"/>
            <a:ext cx="3475021" cy="35603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43EF00-75CA-30AE-B41E-3FB1537D8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571" y="4365523"/>
            <a:ext cx="2995634" cy="3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esearch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questions are explanatory in nature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case study method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(Jin, 2009)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interviews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startup's secondary data in the form of financial statements, reports and business plan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bservatio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nterviews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conducted online, then transcribed and evaluated using codes in MAXQDA software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DSparx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Pre-Seed / Idea and Seed / Launch stages, and finding the similarities with LSA</a:t>
            </a:r>
          </a:p>
        </p:txBody>
      </p:sp>
    </p:spTree>
    <p:extLst>
      <p:ext uri="{BB962C8B-B14F-4D97-AF65-F5344CB8AC3E}">
        <p14:creationId xmlns:p14="http://schemas.microsoft.com/office/powerpoint/2010/main" val="44704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864096"/>
          </a:xfrm>
        </p:spPr>
        <p:txBody>
          <a:bodyPr>
            <a:normAutofit/>
          </a:bodyPr>
          <a:lstStyle/>
          <a:p>
            <a:pPr algn="l"/>
            <a:r>
              <a:rPr 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DSparx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579296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of experience in professional volleyball as well as technology ideas, due to their studies at ČVUT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solution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specific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volleyball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sessions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nvested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 million in equity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its life cycle,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 and sell several licenses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(0,15 milion)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09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67F94C66C2544CB98FB89436DD3C26" ma:contentTypeVersion="0" ma:contentTypeDescription="Vytvoří nový dokument" ma:contentTypeScope="" ma:versionID="976aebaacfc21eb1697b6a6e390aee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cf299a61f40d1b25bab83def3a93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44DF4-AEDB-4ECF-9C6A-1DE75EDBE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185398-9538-4285-ACD3-7676024DC1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CC5755-547E-451C-8DF9-1A94C44D22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</TotalTime>
  <Words>1423</Words>
  <Application>Microsoft Office PowerPoint</Application>
  <PresentationFormat>Předvádění na obrazovce (4:3)</PresentationFormat>
  <Paragraphs>117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Motiv systému Office</vt:lpstr>
      <vt:lpstr>Startup Newbies and Lean Startup: A Case Study</vt:lpstr>
      <vt:lpstr>Purpose and Motivation</vt:lpstr>
      <vt:lpstr>Introduction</vt:lpstr>
      <vt:lpstr>Purpose of Paper and Scientific aim </vt:lpstr>
      <vt:lpstr>Research questions </vt:lpstr>
      <vt:lpstr>Theorethical backgound</vt:lpstr>
      <vt:lpstr>Prezentace aplikace PowerPoint</vt:lpstr>
      <vt:lpstr>Methodology</vt:lpstr>
      <vt:lpstr>DSparx Tech</vt:lpstr>
      <vt:lpstr>Prezentace aplikace PowerPoint</vt:lpstr>
      <vt:lpstr>Pre-Seed / Idea stage by DSparx Tech</vt:lpstr>
      <vt:lpstr>Pre-Seed / Idea stage and LSA</vt:lpstr>
      <vt:lpstr>Seed / Launch stage by DSparx Tech</vt:lpstr>
      <vt:lpstr>Seed / Launch stage by DSparx Tech</vt:lpstr>
      <vt:lpstr>Seed / Launch stage and LSA</vt:lpstr>
      <vt:lpstr>Discussions</vt:lpstr>
      <vt:lpstr>Conclusion</vt:lpstr>
      <vt:lpstr>Mentionable sources</vt:lpstr>
      <vt:lpstr>Thank you so much for your interest and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Mrak</dc:creator>
  <cp:lastModifiedBy>Ulč Jakub (153940)</cp:lastModifiedBy>
  <cp:revision>29</cp:revision>
  <dcterms:created xsi:type="dcterms:W3CDTF">2016-01-04T20:10:32Z</dcterms:created>
  <dcterms:modified xsi:type="dcterms:W3CDTF">2022-12-09T11:58:31Z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0x0101002D67F94C66C2544CB98FB89436DD3C26</vt:lpwstr>
  </property>
</Properties>
</file>