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30" r:id="rId2"/>
    <p:sldMasterId id="2147483701" r:id="rId3"/>
    <p:sldMasterId id="2147483782" r:id="rId4"/>
    <p:sldMasterId id="2147483794" r:id="rId5"/>
  </p:sldMasterIdLst>
  <p:notesMasterIdLst>
    <p:notesMasterId r:id="rId44"/>
  </p:notesMasterIdLst>
  <p:sldIdLst>
    <p:sldId id="421" r:id="rId6"/>
    <p:sldId id="526" r:id="rId7"/>
    <p:sldId id="528" r:id="rId8"/>
    <p:sldId id="657" r:id="rId9"/>
    <p:sldId id="552" r:id="rId10"/>
    <p:sldId id="629" r:id="rId11"/>
    <p:sldId id="541" r:id="rId12"/>
    <p:sldId id="630" r:id="rId13"/>
    <p:sldId id="609" r:id="rId14"/>
    <p:sldId id="603" r:id="rId15"/>
    <p:sldId id="582" r:id="rId16"/>
    <p:sldId id="651" r:id="rId17"/>
    <p:sldId id="632" r:id="rId18"/>
    <p:sldId id="652" r:id="rId19"/>
    <p:sldId id="633" r:id="rId20"/>
    <p:sldId id="655" r:id="rId21"/>
    <p:sldId id="588" r:id="rId22"/>
    <p:sldId id="656" r:id="rId23"/>
    <p:sldId id="631" r:id="rId24"/>
    <p:sldId id="659" r:id="rId25"/>
    <p:sldId id="660" r:id="rId26"/>
    <p:sldId id="661" r:id="rId27"/>
    <p:sldId id="662" r:id="rId28"/>
    <p:sldId id="663" r:id="rId29"/>
    <p:sldId id="584" r:id="rId30"/>
    <p:sldId id="634" r:id="rId31"/>
    <p:sldId id="635" r:id="rId32"/>
    <p:sldId id="642" r:id="rId33"/>
    <p:sldId id="627" r:id="rId34"/>
    <p:sldId id="658" r:id="rId35"/>
    <p:sldId id="644" r:id="rId36"/>
    <p:sldId id="636" r:id="rId37"/>
    <p:sldId id="645" r:id="rId38"/>
    <p:sldId id="639" r:id="rId39"/>
    <p:sldId id="641" r:id="rId40"/>
    <p:sldId id="654" r:id="rId41"/>
    <p:sldId id="621" r:id="rId42"/>
    <p:sldId id="619" r:id="rId4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EA3"/>
    <a:srgbClr val="FF9606"/>
    <a:srgbClr val="FFFF99"/>
    <a:srgbClr val="C0C0C0"/>
    <a:srgbClr val="FFFF00"/>
    <a:srgbClr val="FFFFCC"/>
    <a:srgbClr val="FDE3EA"/>
    <a:srgbClr val="33CC33"/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32"/>
    </p:cViewPr>
  </p:sorterViewPr>
  <p:notesViewPr>
    <p:cSldViewPr snapToGrid="0">
      <p:cViewPr varScale="1">
        <p:scale>
          <a:sx n="51" d="100"/>
          <a:sy n="51" d="100"/>
        </p:scale>
        <p:origin x="-1932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128934B8-5A36-40B2-896A-3B3B5C3510D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83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930659-EAF7-484F-93EF-6A9CAA42D1FE}" type="slidenum">
              <a:rPr lang="cs-CZ" sz="1200"/>
              <a:pPr eaLnBrk="1" hangingPunct="1"/>
              <a:t>2</a:t>
            </a:fld>
            <a:endParaRPr 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688A032-06BE-462E-81C3-6F7F087F524E}" type="slidenum">
              <a:rPr lang="cs-CZ" sz="1200"/>
              <a:pPr eaLnBrk="1" hangingPunct="1"/>
              <a:t>3</a:t>
            </a:fld>
            <a:endParaRPr lang="cs-CZ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55A4CF-281A-4DF8-A875-8D736DE134E9}" type="slidenum">
              <a:rPr lang="cs-CZ" sz="1200"/>
              <a:pPr eaLnBrk="1" hangingPunct="1"/>
              <a:t>5</a:t>
            </a:fld>
            <a:endParaRPr 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28F2A2-B612-448E-A1CE-3CE78F4082EC}" type="slidenum">
              <a:rPr lang="cs-CZ" sz="1200"/>
              <a:pPr eaLnBrk="1" hangingPunct="1"/>
              <a:t>11</a:t>
            </a:fld>
            <a:endParaRPr 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34B8-5A36-40B2-896A-3B3B5C3510D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9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28F2A2-B612-448E-A1CE-3CE78F4082EC}" type="slidenum">
              <a:rPr lang="cs-CZ" sz="1200"/>
              <a:pPr eaLnBrk="1" hangingPunct="1"/>
              <a:t>28</a:t>
            </a:fld>
            <a:endParaRPr 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28F2A2-B612-448E-A1CE-3CE78F4082EC}" type="slidenum">
              <a:rPr lang="cs-CZ" sz="1200"/>
              <a:pPr eaLnBrk="1" hangingPunct="1"/>
              <a:t>33</a:t>
            </a:fld>
            <a:endParaRPr lang="cs-CZ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13A64E-0640-4007-AB87-432B30868503}" type="slidenum">
              <a:rPr lang="cs-CZ" sz="1200"/>
              <a:pPr eaLnBrk="1" hangingPunct="1"/>
              <a:t>37</a:t>
            </a:fld>
            <a:endParaRPr 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8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36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74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47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56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29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31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88B99-F38D-47E3-94F6-60BD35E7987D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B52E-6B6E-4C29-8F31-3208887EF9D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507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31C65-1BCD-41FB-9758-7B92308AA3C7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A7C2C-F019-4D67-8D7B-83C8606E96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67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1DA87A-CBE2-4DE7-83C6-CC26811E5F43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E83AD-4461-43E8-ACF2-6326F50FF3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171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94685-FAA8-4F80-A1CF-7C653754798E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01F71-66A4-4830-BB1B-7A2ABC0F8FC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31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85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A4C33-4B4B-48B2-8DD1-12A7FD7B568F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8EEE0-BD28-46C3-A541-EAA8FC18377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1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EBE7D-958F-48CF-ACDE-9E30D370B938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0BD6C-CC27-4680-94F5-76CA66A4335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3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9F3A7-7249-42DD-B87C-3DB6FAE64A74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6273C-B031-4489-8EF3-BD4D9C770CA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36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154DA-E0CD-4B99-9D40-5463A2FCD661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E257D-0AF7-467F-A72D-9086FE68AB7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79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6CBDD-3497-4B2D-ADD7-CD83DE90827E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720D4-5510-4E2D-B93F-BAE129B49D0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89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2A90B-5320-4737-9119-929BB4449AAF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82589-0BAF-4AD4-8274-06C13296D68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97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57BEF-ED2C-40D3-B2AC-29CDD466BA85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3F1EE-0752-4C95-94C1-6EE3DBA327C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58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415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679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594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1280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57227"/>
            <a:ext cx="4495800" cy="620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657227"/>
            <a:ext cx="4495800" cy="620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476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41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69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00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31086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61077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926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7"/>
            <a:ext cx="2286000" cy="6583363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274637"/>
            <a:ext cx="6705600" cy="65833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466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274637"/>
            <a:ext cx="9144000" cy="65833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705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45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712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9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5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8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33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80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4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33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17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2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17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0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651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97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3809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5011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"/>
            <a:ext cx="67119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68378"/>
            <a:ext cx="85471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1028" name="Obrázek 4" descr="cesnet-log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74615"/>
            <a:ext cx="1320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 descr="logo_CI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9" y="74613"/>
            <a:ext cx="6572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9"/>
          <p:cNvSpPr>
            <a:spLocks noChangeShapeType="1"/>
          </p:cNvSpPr>
          <p:nvPr/>
        </p:nvSpPr>
        <p:spPr bwMode="auto">
          <a:xfrm flipV="1">
            <a:off x="179388" y="746127"/>
            <a:ext cx="8558212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17834471-28FE-4FBA-A64F-EDFD4D23CE1F}" type="datetime1">
              <a:rPr lang="cs-CZ"/>
              <a:pPr/>
              <a:t>5/22/12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9902CD-EDBF-454B-8B08-499093F4899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57227"/>
            <a:ext cx="9144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F48C-A988-0A4E-B8F9-57E9D910794F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DD16-C79C-9343-8586-3C3E6ECA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gregr@fit.vutbr.cz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hyperlink" Target="mailto:tpoder@cis.vutbr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tanav.uninett.no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c.org/thc-ipv6/" TargetMode="External"/><Relationship Id="rId3" Type="http://schemas.openxmlformats.org/officeDocument/2006/relationships/hyperlink" Target="http://samsclass.info/ipv6/proj/flood-router6a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vutbr.cz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tools.ietf.org/html/draft-gont-v6ops-ra-guard-evasion-0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%23RANGE!A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4343400" y="533402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488950" y="6130927"/>
            <a:ext cx="822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dirty="0"/>
              <a:t>Tomáš Podermański</a:t>
            </a:r>
            <a:r>
              <a:rPr lang="en-US" dirty="0" smtClean="0"/>
              <a:t>, </a:t>
            </a:r>
            <a:r>
              <a:rPr lang="en-US" dirty="0">
                <a:hlinkClick r:id="rId2"/>
              </a:rPr>
              <a:t>tpoder@</a:t>
            </a:r>
            <a:r>
              <a:rPr lang="en-US" dirty="0" smtClean="0">
                <a:hlinkClick r:id="rId2"/>
              </a:rPr>
              <a:t>cis.vutbr.cz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Mat</a:t>
            </a:r>
            <a:r>
              <a:rPr lang="cs-CZ" dirty="0" err="1" smtClean="0"/>
              <a:t>ěj</a:t>
            </a:r>
            <a:r>
              <a:rPr lang="cs-CZ" dirty="0" smtClean="0"/>
              <a:t> Grégr, </a:t>
            </a:r>
            <a:r>
              <a:rPr lang="cs-CZ" dirty="0" smtClean="0">
                <a:hlinkClick r:id="rId3"/>
              </a:rPr>
              <a:t>igregr@fit.vutbr.cz</a:t>
            </a:r>
            <a:endParaRPr lang="cs-CZ" dirty="0" smtClean="0"/>
          </a:p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48" y="242814"/>
            <a:ext cx="5586866" cy="558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774700" y="4505328"/>
            <a:ext cx="7772400" cy="1470025"/>
          </a:xfrm>
          <a:prstGeom prst="rect">
            <a:avLst/>
          </a:prstGeo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1050" b="1" dirty="0" smtClean="0"/>
          </a:p>
          <a:p>
            <a:pPr algn="ctr"/>
            <a:r>
              <a:rPr lang="en-US" b="1" dirty="0" smtClean="0"/>
              <a:t>Deploying </a:t>
            </a:r>
            <a:r>
              <a:rPr lang="en-US" b="1" dirty="0"/>
              <a:t>IPv6 - practical problems from the campus perspective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Solution: gathering information from the network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66700" y="968376"/>
            <a:ext cx="8547100" cy="3575051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IP </a:t>
            </a:r>
            <a:r>
              <a:rPr lang="en-US" sz="2400" dirty="0" smtClean="0">
                <a:ea typeface="ＭＳ Ｐゴシック" pitchFamily="34" charset="-128"/>
              </a:rPr>
              <a:t>address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ea typeface="ＭＳ Ｐゴシック" pitchFamily="34" charset="-128"/>
                <a:sym typeface="Wingdings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MAC address:  </a:t>
            </a:r>
            <a:r>
              <a:rPr lang="en-US" sz="2000" dirty="0" smtClean="0">
                <a:ea typeface="ＭＳ Ｐゴシック" pitchFamily="34" charset="-128"/>
              </a:rPr>
              <a:t>neighbor cache (NC), </a:t>
            </a:r>
            <a:r>
              <a:rPr lang="en-US" sz="2000" dirty="0" err="1" smtClean="0">
                <a:ea typeface="ＭＳ Ｐゴシック" pitchFamily="34" charset="-128"/>
              </a:rPr>
              <a:t>arp</a:t>
            </a:r>
            <a:r>
              <a:rPr lang="en-US" sz="2000" dirty="0" smtClean="0">
                <a:ea typeface="ＭＳ Ｐゴシック" pitchFamily="34" charset="-128"/>
              </a:rPr>
              <a:t> table</a:t>
            </a:r>
          </a:p>
          <a:p>
            <a:r>
              <a:rPr lang="en-US" sz="2400" dirty="0" smtClean="0">
                <a:ea typeface="ＭＳ Ｐゴシック" pitchFamily="34" charset="-128"/>
              </a:rPr>
              <a:t>IP address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ea typeface="ＭＳ Ｐゴシック" pitchFamily="34" charset="-128"/>
              </a:rPr>
              <a:t>DHCPv6 DUID: </a:t>
            </a:r>
            <a:r>
              <a:rPr lang="en-US" sz="2000" dirty="0" smtClean="0">
                <a:ea typeface="ＭＳ Ｐゴシック" pitchFamily="34" charset="-128"/>
              </a:rPr>
              <a:t>Lease </a:t>
            </a:r>
            <a:r>
              <a:rPr lang="en-US" sz="2000" dirty="0" err="1" smtClean="0">
                <a:ea typeface="ＭＳ Ｐゴシック" pitchFamily="34" charset="-128"/>
              </a:rPr>
              <a:t>db</a:t>
            </a:r>
            <a:r>
              <a:rPr lang="en-US" sz="2000" dirty="0" smtClean="0">
                <a:ea typeface="ＭＳ Ｐゴシック" pitchFamily="34" charset="-128"/>
              </a:rPr>
              <a:t> on DHCPv6 server</a:t>
            </a:r>
          </a:p>
          <a:p>
            <a:pPr lvl="1"/>
            <a:r>
              <a:rPr lang="en-US" sz="2000" dirty="0" err="1">
                <a:ea typeface="ＭＳ Ｐゴシック" pitchFamily="34" charset="-128"/>
              </a:rPr>
              <a:t>eg</a:t>
            </a:r>
            <a:r>
              <a:rPr lang="en-US" sz="2000" dirty="0">
                <a:ea typeface="ＭＳ Ｐゴシック" pitchFamily="34" charset="-128"/>
              </a:rPr>
              <a:t>. </a:t>
            </a:r>
            <a:r>
              <a:rPr lang="en-US" sz="2000" dirty="0">
                <a:ea typeface="ＭＳ Ｐゴシック" pitchFamily="34" charset="-128"/>
                <a:hlinkClick r:id="rId2"/>
              </a:rPr>
              <a:t>http://metanav.uninett.no/</a:t>
            </a: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MAC address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ea typeface="ＭＳ Ｐゴシック" pitchFamily="34" charset="-128"/>
              </a:rPr>
              <a:t> Switch port: </a:t>
            </a:r>
            <a:r>
              <a:rPr lang="en-US" sz="2000" dirty="0" smtClean="0">
                <a:ea typeface="ＭＳ Ｐゴシック" pitchFamily="34" charset="-128"/>
              </a:rPr>
              <a:t>forwarding database (FDB)</a:t>
            </a:r>
          </a:p>
          <a:p>
            <a:r>
              <a:rPr lang="en-US" sz="2400" dirty="0" smtClean="0">
                <a:ea typeface="ＭＳ Ｐゴシック" pitchFamily="34" charset="-128"/>
              </a:rPr>
              <a:t>MAC address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ea typeface="ＭＳ Ｐゴシック" pitchFamily="34" charset="-128"/>
              </a:rPr>
              <a:t> Login : </a:t>
            </a:r>
            <a:r>
              <a:rPr lang="en-US" sz="2000" dirty="0" smtClean="0">
                <a:ea typeface="ＭＳ Ｐゴシック" pitchFamily="34" charset="-128"/>
              </a:rPr>
              <a:t>radius server</a:t>
            </a:r>
          </a:p>
          <a:p>
            <a:r>
              <a:rPr lang="en-US" sz="2400" dirty="0" smtClean="0">
                <a:solidFill>
                  <a:srgbClr val="800000"/>
                </a:solidFill>
                <a:ea typeface="ＭＳ Ｐゴシック" pitchFamily="34" charset="-128"/>
              </a:rPr>
              <a:t>A system that can collect proper information has to be deployed</a:t>
            </a:r>
            <a:endParaRPr lang="en-US" sz="2000" dirty="0" smtClean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3863" y="5743576"/>
            <a:ext cx="2101850" cy="704851"/>
          </a:xfrm>
          <a:prstGeom prst="rect">
            <a:avLst/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IP address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0200" y="5740401"/>
            <a:ext cx="1419225" cy="704851"/>
          </a:xfrm>
          <a:prstGeom prst="rect">
            <a:avLst/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MAC address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89600" y="5737227"/>
            <a:ext cx="1524004" cy="706439"/>
          </a:xfrm>
          <a:prstGeom prst="rect">
            <a:avLst/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Switch port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40600" y="5734051"/>
            <a:ext cx="1422400" cy="706439"/>
          </a:xfrm>
          <a:prstGeom prst="rect">
            <a:avLst/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Login ID</a:t>
            </a:r>
          </a:p>
        </p:txBody>
      </p:sp>
      <p:sp>
        <p:nvSpPr>
          <p:cNvPr id="9" name="Curved Down Arrow 8"/>
          <p:cNvSpPr>
            <a:spLocks noChangeArrowheads="1"/>
          </p:cNvSpPr>
          <p:nvPr/>
        </p:nvSpPr>
        <p:spPr bwMode="auto">
          <a:xfrm>
            <a:off x="4903788" y="4859339"/>
            <a:ext cx="1820862" cy="747712"/>
          </a:xfrm>
          <a:prstGeom prst="curvedDownArrow">
            <a:avLst>
              <a:gd name="adj1" fmla="val 25018"/>
              <a:gd name="adj2" fmla="val 50024"/>
              <a:gd name="adj3" fmla="val 25000"/>
            </a:avLst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Curved Down Arrow 9"/>
          <p:cNvSpPr>
            <a:spLocks noChangeArrowheads="1"/>
          </p:cNvSpPr>
          <p:nvPr/>
        </p:nvSpPr>
        <p:spPr bwMode="auto">
          <a:xfrm>
            <a:off x="4775199" y="4284665"/>
            <a:ext cx="3644901" cy="1362075"/>
          </a:xfrm>
          <a:prstGeom prst="curvedDownArrow">
            <a:avLst>
              <a:gd name="adj1" fmla="val 25023"/>
              <a:gd name="adj2" fmla="val 50033"/>
              <a:gd name="adj3" fmla="val 25000"/>
            </a:avLst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3434" name="TextBox 10"/>
          <p:cNvSpPr txBox="1">
            <a:spLocks noChangeArrowheads="1"/>
          </p:cNvSpPr>
          <p:nvPr/>
        </p:nvSpPr>
        <p:spPr bwMode="auto">
          <a:xfrm>
            <a:off x="2392367" y="4075113"/>
            <a:ext cx="1423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NC, ARP</a:t>
            </a:r>
          </a:p>
        </p:txBody>
      </p:sp>
      <p:sp>
        <p:nvSpPr>
          <p:cNvPr id="103435" name="TextBox 11"/>
          <p:cNvSpPr txBox="1">
            <a:spLocks noChangeArrowheads="1"/>
          </p:cNvSpPr>
          <p:nvPr/>
        </p:nvSpPr>
        <p:spPr bwMode="auto">
          <a:xfrm>
            <a:off x="5316542" y="5024439"/>
            <a:ext cx="695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FDB</a:t>
            </a:r>
          </a:p>
        </p:txBody>
      </p:sp>
      <p:sp>
        <p:nvSpPr>
          <p:cNvPr id="103436" name="TextBox 12"/>
          <p:cNvSpPr txBox="1">
            <a:spLocks noChangeArrowheads="1"/>
          </p:cNvSpPr>
          <p:nvPr/>
        </p:nvSpPr>
        <p:spPr bwMode="auto">
          <a:xfrm>
            <a:off x="6113463" y="3844925"/>
            <a:ext cx="96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radius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28900" y="5753101"/>
            <a:ext cx="1419225" cy="704851"/>
          </a:xfrm>
          <a:prstGeom prst="rect">
            <a:avLst/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n-lt"/>
                <a:ea typeface="+mn-ea"/>
              </a:rPr>
              <a:t>DHCP DUID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15" name="Curved Down Arrow 14"/>
          <p:cNvSpPr>
            <a:spLocks noChangeArrowheads="1"/>
          </p:cNvSpPr>
          <p:nvPr/>
        </p:nvSpPr>
        <p:spPr bwMode="auto">
          <a:xfrm>
            <a:off x="1511300" y="4914900"/>
            <a:ext cx="1866900" cy="725491"/>
          </a:xfrm>
          <a:prstGeom prst="curvedDownArrow">
            <a:avLst>
              <a:gd name="adj1" fmla="val 25018"/>
              <a:gd name="adj2" fmla="val 50024"/>
              <a:gd name="adj3" fmla="val 25000"/>
            </a:avLst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Curved Down Arrow 7"/>
          <p:cNvSpPr>
            <a:spLocks noChangeArrowheads="1"/>
          </p:cNvSpPr>
          <p:nvPr/>
        </p:nvSpPr>
        <p:spPr bwMode="auto">
          <a:xfrm>
            <a:off x="1390495" y="4508500"/>
            <a:ext cx="3426138" cy="1181100"/>
          </a:xfrm>
          <a:prstGeom prst="curvedDownArrow">
            <a:avLst>
              <a:gd name="adj1" fmla="val 25018"/>
              <a:gd name="adj2" fmla="val 50024"/>
              <a:gd name="adj3" fmla="val 25000"/>
            </a:avLst>
          </a:prstGeom>
          <a:gradFill rotWithShape="1">
            <a:gsLst>
              <a:gs pos="0">
                <a:srgbClr val="83C6FF"/>
              </a:gs>
              <a:gs pos="20000">
                <a:srgbClr val="85C6FF"/>
              </a:gs>
              <a:gs pos="100000">
                <a:srgbClr val="6597C9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796693" y="5078413"/>
            <a:ext cx="12945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 smtClean="0"/>
              <a:t>Lease DB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426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5"/>
          <p:cNvSpPr>
            <a:spLocks noGrp="1"/>
          </p:cNvSpPr>
          <p:nvPr>
            <p:ph type="ctrTitle"/>
          </p:nvPr>
        </p:nvSpPr>
        <p:spPr bwMode="auto">
          <a:xfrm>
            <a:off x="584200" y="274002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First hop security</a:t>
            </a:r>
          </a:p>
        </p:txBody>
      </p:sp>
    </p:spTree>
    <p:extLst>
      <p:ext uri="{BB962C8B-B14F-4D97-AF65-F5344CB8AC3E}">
        <p14:creationId xmlns:p14="http://schemas.microsoft.com/office/powerpoint/2010/main" val="76595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First hop security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1" name="Picture 1" descr="ipv6-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06463"/>
            <a:ext cx="78105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7200" y="800100"/>
            <a:ext cx="1638300" cy="1435100"/>
          </a:xfrm>
          <a:prstGeom prst="ellipse">
            <a:avLst/>
          </a:prstGeom>
          <a:noFill/>
          <a:ln w="28575" cmpd="sng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" y="2298700"/>
            <a:ext cx="1638300" cy="1435100"/>
          </a:xfrm>
          <a:prstGeom prst="ellipse">
            <a:avLst/>
          </a:prstGeom>
          <a:noFill/>
          <a:ln w="28575" cmpd="sng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" y="3911600"/>
            <a:ext cx="1638300" cy="1435100"/>
          </a:xfrm>
          <a:prstGeom prst="ellipse">
            <a:avLst/>
          </a:prstGeom>
          <a:noFill/>
          <a:ln w="28575" cmpd="sng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6400" y="5422900"/>
            <a:ext cx="1638300" cy="1435100"/>
          </a:xfrm>
          <a:prstGeom prst="ellipse">
            <a:avLst/>
          </a:prstGeom>
          <a:noFill/>
          <a:ln w="28575" cmpd="sng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13400" y="914400"/>
            <a:ext cx="2451100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Hosts connected on within one subnet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2300" y="5816600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witches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772400" y="2743200"/>
            <a:ext cx="1155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728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Where and why is first hop security important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Stealing” IP address assigned to another device </a:t>
            </a:r>
          </a:p>
          <a:p>
            <a:r>
              <a:rPr lang="en-US" dirty="0"/>
              <a:t>Source IP address spoofing </a:t>
            </a:r>
          </a:p>
          <a:p>
            <a:r>
              <a:rPr lang="en-US" dirty="0"/>
              <a:t>Source MAC address </a:t>
            </a:r>
            <a:r>
              <a:rPr lang="en-US" dirty="0" smtClean="0"/>
              <a:t>spoofing</a:t>
            </a:r>
          </a:p>
          <a:p>
            <a:r>
              <a:rPr lang="en-US" dirty="0"/>
              <a:t>ARP poisoning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Rogue </a:t>
            </a:r>
            <a:r>
              <a:rPr lang="en-US" dirty="0"/>
              <a:t>DHCP server </a:t>
            </a:r>
            <a:endParaRPr lang="en-US" dirty="0" smtClean="0"/>
          </a:p>
          <a:p>
            <a:pPr lvl="1"/>
            <a:r>
              <a:rPr lang="de-DE" b="1" dirty="0" err="1"/>
              <a:t>Trojan.Flush.M</a:t>
            </a:r>
            <a:r>
              <a:rPr lang="hr-HR" b="1" dirty="0"/>
              <a:t>, </a:t>
            </a:r>
            <a:endParaRPr lang="hr-HR" b="1" dirty="0" smtClean="0"/>
          </a:p>
          <a:p>
            <a:pPr lvl="1"/>
            <a:r>
              <a:rPr lang="hr-HR" b="1" dirty="0" smtClean="0"/>
              <a:t>Trojan:W32</a:t>
            </a:r>
            <a:r>
              <a:rPr lang="hr-HR" b="1" dirty="0"/>
              <a:t>/</a:t>
            </a:r>
            <a:r>
              <a:rPr lang="hr-HR" b="1" dirty="0" smtClean="0"/>
              <a:t>DNSChanger</a:t>
            </a:r>
          </a:p>
          <a:p>
            <a:pPr lvl="1"/>
            <a:endParaRPr lang="en-US" sz="900" dirty="0" smtClean="0"/>
          </a:p>
          <a:p>
            <a:r>
              <a:rPr lang="en-US" dirty="0"/>
              <a:t>The trend is to build and operate “flat” networks</a:t>
            </a:r>
          </a:p>
          <a:p>
            <a:r>
              <a:rPr lang="en-US" dirty="0"/>
              <a:t>2 or 4 C-blocks joined into one subnet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1326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First hop security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1" name="Picture 1" descr="ipv6-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06463"/>
            <a:ext cx="78105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7200" y="800100"/>
            <a:ext cx="1638300" cy="1435100"/>
          </a:xfrm>
          <a:prstGeom prst="ellipse">
            <a:avLst/>
          </a:prstGeom>
          <a:noFill/>
          <a:ln w="28575" cmpd="sng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" y="2298700"/>
            <a:ext cx="1638300" cy="1435100"/>
          </a:xfrm>
          <a:prstGeom prst="ellipse">
            <a:avLst/>
          </a:prstGeom>
          <a:noFill/>
          <a:ln w="28575" cmpd="sng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" y="3911600"/>
            <a:ext cx="1638300" cy="1435100"/>
          </a:xfrm>
          <a:prstGeom prst="ellipse">
            <a:avLst/>
          </a:prstGeom>
          <a:noFill/>
          <a:ln w="28575" cmpd="sng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6400" y="5422900"/>
            <a:ext cx="1638300" cy="1435100"/>
          </a:xfrm>
          <a:prstGeom prst="ellipse">
            <a:avLst/>
          </a:prstGeom>
          <a:noFill/>
          <a:ln w="28575" cmpd="sng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13400" y="914400"/>
            <a:ext cx="2451100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Hosts connected on within one subnet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00700" y="1676400"/>
            <a:ext cx="24511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Access 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2300" y="5816600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witches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772400" y="2743200"/>
            <a:ext cx="1155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2794000" y="1485900"/>
            <a:ext cx="762000" cy="736600"/>
          </a:xfrm>
          <a:prstGeom prst="ellipse">
            <a:avLst/>
          </a:pr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44800" y="2641600"/>
            <a:ext cx="762000" cy="736600"/>
          </a:xfrm>
          <a:prstGeom prst="ellipse">
            <a:avLst/>
          </a:pr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44800" y="4622800"/>
            <a:ext cx="762000" cy="736600"/>
          </a:xfrm>
          <a:prstGeom prst="ellipse">
            <a:avLst/>
          </a:pr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32100" y="4965700"/>
            <a:ext cx="762000" cy="736600"/>
          </a:xfrm>
          <a:prstGeom prst="ellipse">
            <a:avLst/>
          </a:pr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hop security in IPv4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503572"/>
              </p:ext>
            </p:extLst>
          </p:nvPr>
        </p:nvGraphicFramePr>
        <p:xfrm>
          <a:off x="1589616" y="886354"/>
          <a:ext cx="6411383" cy="2819400"/>
        </p:xfrm>
        <a:graphic>
          <a:graphicData uri="http://schemas.openxmlformats.org/drawingml/2006/table">
            <a:tbl>
              <a:tblPr/>
              <a:tblGrid>
                <a:gridCol w="4034963"/>
                <a:gridCol w="594105"/>
                <a:gridCol w="594105"/>
                <a:gridCol w="594105"/>
                <a:gridCol w="594105"/>
              </a:tblGrid>
              <a:tr h="1371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DHCP snooping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ARP inspection,                       ARP protection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source guard, dynamic IP lockdown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together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Rogue DHCP server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ARP poisoning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Forces users to use DHCP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IPv4 address spoofing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MAC address spoofing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 support on access port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" y="4013200"/>
            <a:ext cx="8547100" cy="251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a typeface="ＭＳ Ｐゴシック" pitchFamily="34" charset="-128"/>
              </a:rPr>
              <a:t>IPv4 autoconfiguration = DHCP + protection on switches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DHCP snooping </a:t>
            </a:r>
          </a:p>
          <a:p>
            <a:pPr lvl="2"/>
            <a:r>
              <a:rPr lang="en-US" sz="1400" b="1" dirty="0" smtClean="0">
                <a:ea typeface="ＭＳ Ｐゴシック" pitchFamily="34" charset="-128"/>
              </a:rPr>
              <a:t>Blocking DHCP answers on access port</a:t>
            </a:r>
          </a:p>
          <a:p>
            <a:pPr lvl="2"/>
            <a:r>
              <a:rPr lang="en-US" sz="1400" b="1" dirty="0" smtClean="0">
                <a:ea typeface="ＭＳ Ｐゴシック" pitchFamily="34" charset="-128"/>
              </a:rPr>
              <a:t>Building binding database (MAC-IP) related to access port</a:t>
            </a: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Dynamic ARP protection/ARP inspection</a:t>
            </a:r>
            <a:endParaRPr lang="en-US" sz="1800" dirty="0" smtClean="0">
              <a:ea typeface="ＭＳ Ｐゴシック" pitchFamily="34" charset="-128"/>
            </a:endParaRPr>
          </a:p>
          <a:p>
            <a:pPr lvl="2"/>
            <a:r>
              <a:rPr lang="en-US" sz="1400" dirty="0" smtClean="0">
                <a:ea typeface="ＭＳ Ｐゴシック" pitchFamily="34" charset="-128"/>
              </a:rPr>
              <a:t>MAC-IP address database based on DHCP leases</a:t>
            </a:r>
          </a:p>
          <a:p>
            <a:pPr lvl="2"/>
            <a:r>
              <a:rPr lang="en-US" sz="1400" dirty="0" smtClean="0">
                <a:ea typeface="ＭＳ Ｐゴシック" pitchFamily="34" charset="-128"/>
              </a:rPr>
              <a:t>Checking content of ARP packets on client access port</a:t>
            </a: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Dynamic lock down, IP source guard </a:t>
            </a:r>
            <a:endParaRPr lang="en-US" sz="1800" dirty="0" smtClean="0">
              <a:ea typeface="ＭＳ Ｐゴシック" pitchFamily="34" charset="-128"/>
            </a:endParaRPr>
          </a:p>
          <a:p>
            <a:pPr lvl="2"/>
            <a:r>
              <a:rPr lang="en-US" sz="1400" dirty="0" smtClean="0">
                <a:ea typeface="ＭＳ Ｐゴシック" pitchFamily="34" charset="-128"/>
              </a:rPr>
              <a:t>The MAC-IP database is used for inspection of client source MAC and IP address.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1100" y="795867"/>
            <a:ext cx="554567" cy="322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0634" y="778932"/>
            <a:ext cx="1265766" cy="322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First hop security threats in IPv6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Neighbor cache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spoofing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Very similar to ARP spoofing 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The spoofed address can be kept in the NC longer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DoS</a:t>
            </a:r>
            <a:r>
              <a:rPr lang="en-US" sz="24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- Duplicate Address Detection (DAD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Nodes usually create own address (EUI 64, Privacy Extensions) 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Optimistic DAD – “sorry, the address is mine, choose another one”</a:t>
            </a:r>
          </a:p>
          <a:p>
            <a:pPr>
              <a:defRPr/>
            </a:pPr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Neighbor </a:t>
            </a:r>
            <a:r>
              <a:rPr lang="en-US" sz="24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Cache 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table overload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Big address space (64 bits – 1.8e+19 address)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Many records in the NC for non existing clients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Rogue Router Advertisement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 am a router for this network – use me as a default router  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The real router is not a valid anymore – zero lifetime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Rogue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DHCPv6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Server </a:t>
            </a:r>
          </a:p>
          <a:p>
            <a:pPr lvl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 am a DHCPv6 sever for this network. Use my options (DNS)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8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Rogues IPv6 routers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Flooding IPv6 hosts with Router Advertises </a:t>
            </a:r>
          </a:p>
          <a:p>
            <a:r>
              <a:rPr lang="en-US" sz="2400" dirty="0" err="1" smtClean="0">
                <a:ea typeface="ＭＳ Ｐゴシック" pitchFamily="34" charset="-128"/>
              </a:rPr>
              <a:t>thc</a:t>
            </a:r>
            <a:r>
              <a:rPr lang="en-US" sz="2400" dirty="0" smtClean="0">
                <a:ea typeface="ＭＳ Ｐゴシック" pitchFamily="34" charset="-128"/>
              </a:rPr>
              <a:t>-</a:t>
            </a:r>
            <a:r>
              <a:rPr lang="en-US" sz="2400" dirty="0">
                <a:ea typeface="ＭＳ Ｐゴシック" pitchFamily="34" charset="-128"/>
              </a:rPr>
              <a:t>toolkit </a:t>
            </a:r>
            <a:r>
              <a:rPr lang="en-US" sz="2400" dirty="0" smtClean="0">
                <a:ea typeface="ＭＳ Ｐゴシック" pitchFamily="34" charset="-128"/>
              </a:rPr>
              <a:t>(</a:t>
            </a:r>
            <a:r>
              <a:rPr lang="en-US" sz="2400" dirty="0" smtClean="0">
                <a:ea typeface="ＭＳ Ｐゴシック" pitchFamily="34" charset="-128"/>
                <a:hlinkClick r:id="rId2"/>
              </a:rPr>
              <a:t>http</a:t>
            </a:r>
            <a:r>
              <a:rPr lang="en-US" sz="2400" dirty="0">
                <a:ea typeface="ＭＳ Ｐゴシック" pitchFamily="34" charset="-128"/>
                <a:hlinkClick r:id="rId2"/>
              </a:rPr>
              <a:t>://thc.org/thc-ipv6</a:t>
            </a:r>
            <a:r>
              <a:rPr lang="en-US" sz="2400" dirty="0" smtClean="0">
                <a:ea typeface="ＭＳ Ｐゴシック" pitchFamily="34" charset="-128"/>
                <a:hlinkClick r:id="rId2"/>
              </a:rPr>
              <a:t>/</a:t>
            </a:r>
            <a:r>
              <a:rPr lang="en-US" sz="2400" dirty="0" smtClean="0">
                <a:ea typeface="ＭＳ Ｐゴシック" pitchFamily="34" charset="-128"/>
              </a:rPr>
              <a:t>):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All Windows Vista/7 boxes will freeze </a:t>
            </a:r>
          </a:p>
          <a:p>
            <a:r>
              <a:rPr lang="en-US" sz="2400" dirty="0" smtClean="0">
                <a:ea typeface="ＭＳ Ｐゴシック" pitchFamily="34" charset="-128"/>
              </a:rPr>
              <a:t>Other platforms will have problems with IPv6 connectivity</a:t>
            </a:r>
          </a:p>
          <a:p>
            <a:r>
              <a:rPr lang="en-US" sz="2400" dirty="0" smtClean="0">
                <a:ea typeface="ＭＳ Ｐゴシック" pitchFamily="34" charset="-128"/>
              </a:rPr>
              <a:t>The problem is known for more than 3 years – no patch/update yet. </a:t>
            </a:r>
          </a:p>
          <a:p>
            <a:r>
              <a:rPr lang="en-US" sz="2400" dirty="0">
                <a:ea typeface="ＭＳ Ｐゴシック" pitchFamily="34" charset="-128"/>
              </a:rPr>
              <a:t>More info: </a:t>
            </a:r>
            <a:endParaRPr lang="en-US" sz="2400" dirty="0" smtClean="0">
              <a:ea typeface="ＭＳ Ｐゴシック" pitchFamily="34" charset="-128"/>
            </a:endParaRPr>
          </a:p>
          <a:p>
            <a:pPr marL="457200" lvl="1" indent="0">
              <a:buNone/>
            </a:pPr>
            <a:r>
              <a:rPr lang="en-US" dirty="0" smtClean="0">
                <a:ea typeface="ＭＳ Ｐゴシック" pitchFamily="34" charset="-128"/>
                <a:hlinkClick r:id="rId3"/>
              </a:rPr>
              <a:t>http</a:t>
            </a:r>
            <a:r>
              <a:rPr lang="en-US" dirty="0">
                <a:ea typeface="ＭＳ Ｐゴシック" pitchFamily="34" charset="-128"/>
                <a:hlinkClick r:id="rId3"/>
              </a:rPr>
              <a:t>://samsclass.info/ipv6/proj/flood-</a:t>
            </a:r>
            <a:r>
              <a:rPr lang="en-US" dirty="0" smtClean="0">
                <a:ea typeface="ＭＳ Ｐゴシック" pitchFamily="34" charset="-128"/>
                <a:hlinkClick r:id="rId3"/>
              </a:rPr>
              <a:t>router6a.htm</a:t>
            </a:r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9652" y="2326402"/>
            <a:ext cx="7897812" cy="90075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# ./flood_router6 eth0</a:t>
            </a:r>
          </a:p>
        </p:txBody>
      </p:sp>
    </p:spTree>
    <p:extLst>
      <p:ext uri="{BB962C8B-B14F-4D97-AF65-F5344CB8AC3E}">
        <p14:creationId xmlns:p14="http://schemas.microsoft.com/office/powerpoint/2010/main" val="14825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06" r="-4306"/>
          <a:stretch>
            <a:fillRect/>
          </a:stretch>
        </p:blipFill>
        <p:spPr>
          <a:xfrm>
            <a:off x="0" y="342900"/>
            <a:ext cx="9144000" cy="6200775"/>
          </a:xfrm>
        </p:spPr>
      </p:pic>
    </p:spTree>
    <p:extLst>
      <p:ext uri="{BB962C8B-B14F-4D97-AF65-F5344CB8AC3E}">
        <p14:creationId xmlns:p14="http://schemas.microsoft.com/office/powerpoint/2010/main" val="328101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Number of rogues IPv6 routers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190500" y="3873500"/>
            <a:ext cx="8547100" cy="2705103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Usually caused by </a:t>
            </a:r>
            <a:r>
              <a:rPr lang="en-US" sz="2400" b="1" dirty="0" smtClean="0">
                <a:ea typeface="ＭＳ Ｐゴシック" pitchFamily="34" charset="-128"/>
              </a:rPr>
              <a:t>Internet Connection Sharing </a:t>
            </a:r>
            <a:r>
              <a:rPr lang="en-US" sz="2400" dirty="0" smtClean="0">
                <a:ea typeface="ＭＳ Ｐゴシック" pitchFamily="34" charset="-128"/>
              </a:rPr>
              <a:t>in Window Vista (Windows 7 treats RA much better)</a:t>
            </a:r>
          </a:p>
          <a:p>
            <a:r>
              <a:rPr lang="en-US" sz="2400" dirty="0" smtClean="0">
                <a:ea typeface="ＭＳ Ｐゴシック" pitchFamily="34" charset="-128"/>
              </a:rPr>
              <a:t>Up to 20 rogue routers within network with 4000 hosts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Similar (even worse</a:t>
            </a:r>
            <a:r>
              <a:rPr lang="en-US" sz="2000" dirty="0" smtClean="0">
                <a:ea typeface="ＭＳ Ｐゴシック" pitchFamily="34" charset="-128"/>
              </a:rPr>
              <a:t>) problem as 20 rogue DHCPv4 servers </a:t>
            </a:r>
          </a:p>
          <a:p>
            <a:r>
              <a:rPr lang="en-US" sz="2400" dirty="0" smtClean="0">
                <a:ea typeface="ＭＳ Ｐゴシック" pitchFamily="34" charset="-128"/>
              </a:rPr>
              <a:t>Single host with enabled ICS can destroy IPv6 connectivity for all hosts on the subnet </a:t>
            </a:r>
          </a:p>
          <a:p>
            <a:pPr lvl="2"/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90" y="915630"/>
            <a:ext cx="8695110" cy="28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6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"/>
            <a:ext cx="6711950" cy="6778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</a:t>
            </a:r>
            <a:r>
              <a:rPr lang="cs-CZ" dirty="0" smtClean="0">
                <a:ea typeface="ＭＳ Ｐゴシック" pitchFamily="34" charset="-128"/>
              </a:rPr>
              <a:t>he Brno University of Technology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968378"/>
            <a:ext cx="7264400" cy="38449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  <a:hlinkClick r:id="rId3"/>
              </a:rPr>
              <a:t>http://www.vutbr.cz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One of the largest universities in the Czech Republic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Founded in 1899, 110th anniversary was recently celebrated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ea typeface="ＭＳ Ｐゴシック" pitchFamily="34" charset="-128"/>
              </a:rPr>
              <a:t>20,000 </a:t>
            </a:r>
            <a:r>
              <a:rPr lang="cs-CZ" sz="2400" dirty="0" err="1" smtClean="0">
                <a:ea typeface="ＭＳ Ｐゴシック" pitchFamily="34" charset="-128"/>
              </a:rPr>
              <a:t>students</a:t>
            </a:r>
            <a:r>
              <a:rPr lang="en-US" sz="2400" dirty="0" smtClean="0">
                <a:ea typeface="ＭＳ Ｐゴシック" pitchFamily="34" charset="-128"/>
              </a:rPr>
              <a:t> and 2,000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9 faculties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6 other organizational units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Dormitory for 6,000 students</a:t>
            </a:r>
          </a:p>
          <a:p>
            <a:endParaRPr lang="cs-CZ" dirty="0" smtClean="0">
              <a:ea typeface="ＭＳ Ｐゴシック" pitchFamily="34" charset="-128"/>
            </a:endParaRPr>
          </a:p>
        </p:txBody>
      </p:sp>
      <p:pic>
        <p:nvPicPr>
          <p:cNvPr id="52228" name="Obrázek 3" descr="logo_favu_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278439"/>
            <a:ext cx="1144588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Obrázek 9" descr="logo_fit_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92" y="2184400"/>
            <a:ext cx="11699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Obrázek 10" descr="logo_fekt_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3756028"/>
            <a:ext cx="11160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0" descr="logo_C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42" y="930276"/>
            <a:ext cx="1220787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logo_usi_e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" y="5292727"/>
            <a:ext cx="1144588" cy="14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2233" name="Obrázek 4" descr="logo_fsi_e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5303839"/>
            <a:ext cx="10398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Obrázek 5" descr="logo_fast_e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294313"/>
            <a:ext cx="106045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Obrázek 6" descr="logo_fp_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7" y="5294315"/>
            <a:ext cx="11144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Obrázek 7" descr="logo_fch_e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5310189"/>
            <a:ext cx="12446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Obrázek 8" descr="logo_fa_e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5294316"/>
            <a:ext cx="12255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IPv4 traffic redirection using IPv6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5" name="Picture 1" descr="ipv6-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57263"/>
            <a:ext cx="78105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 flipV="1">
            <a:off x="1606550" y="3314700"/>
            <a:ext cx="6496050" cy="2671763"/>
          </a:xfrm>
          <a:prstGeom prst="curvedConnector3">
            <a:avLst>
              <a:gd name="adj1" fmla="val 32921"/>
            </a:avLst>
          </a:prstGeom>
          <a:ln>
            <a:solidFill>
              <a:srgbClr val="A6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7" name="TextBox 22"/>
          <p:cNvSpPr txBox="1">
            <a:spLocks noChangeArrowheads="1"/>
          </p:cNvSpPr>
          <p:nvPr/>
        </p:nvSpPr>
        <p:spPr bwMode="auto">
          <a:xfrm>
            <a:off x="7445375" y="3281363"/>
            <a:ext cx="180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www.vutbr.cz</a:t>
            </a:r>
          </a:p>
          <a:p>
            <a:pPr eaLnBrk="1" hangingPunct="1"/>
            <a:r>
              <a:rPr lang="en-US" sz="2000">
                <a:solidFill>
                  <a:srgbClr val="800000"/>
                </a:solidFill>
              </a:rPr>
              <a:t>147.229.2.15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854575" y="1044575"/>
            <a:ext cx="2932113" cy="1544638"/>
          </a:xfrm>
          <a:prstGeom prst="wedgeRectCallout">
            <a:avLst>
              <a:gd name="adj1" fmla="val -105916"/>
              <a:gd name="adj2" fmla="val -4589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25000"/>
                <a:alpha val="3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Port security: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MAC address security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DHCP snooping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ARP protection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Dynamic lock down 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2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IPv4 traffic redirection using IPv6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79" name="Picture 1" descr="ipv6-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57263"/>
            <a:ext cx="78105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 flipV="1">
            <a:off x="1606550" y="3314700"/>
            <a:ext cx="6496050" cy="2671763"/>
          </a:xfrm>
          <a:prstGeom prst="curvedConnector3">
            <a:avLst>
              <a:gd name="adj1" fmla="val 32921"/>
            </a:avLst>
          </a:prstGeom>
          <a:ln>
            <a:solidFill>
              <a:srgbClr val="A6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1" name="TextBox 22"/>
          <p:cNvSpPr txBox="1">
            <a:spLocks noChangeArrowheads="1"/>
          </p:cNvSpPr>
          <p:nvPr/>
        </p:nvSpPr>
        <p:spPr bwMode="auto">
          <a:xfrm>
            <a:off x="7445375" y="3281363"/>
            <a:ext cx="180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www.vutbr.cz</a:t>
            </a:r>
          </a:p>
          <a:p>
            <a:pPr eaLnBrk="1" hangingPunct="1"/>
            <a:r>
              <a:rPr lang="en-US" sz="2000">
                <a:solidFill>
                  <a:srgbClr val="800000"/>
                </a:solidFill>
              </a:rPr>
              <a:t>147.229.2.15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897063" y="1241425"/>
            <a:ext cx="1241425" cy="4079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68575" y="1008063"/>
            <a:ext cx="5715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Rouge Router Advertisement with M or O flag enabled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809750" y="3036888"/>
            <a:ext cx="122713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882775" y="4292600"/>
            <a:ext cx="1343025" cy="685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854200" y="5329238"/>
            <a:ext cx="1123950" cy="438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288" y="1890713"/>
            <a:ext cx="21478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Rouge IPv6 Router</a:t>
            </a:r>
          </a:p>
        </p:txBody>
      </p:sp>
    </p:spTree>
    <p:extLst>
      <p:ext uri="{BB962C8B-B14F-4D97-AF65-F5344CB8AC3E}">
        <p14:creationId xmlns:p14="http://schemas.microsoft.com/office/powerpoint/2010/main" val="12684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IPv4 traffic redirection using IPv6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Picture 1" descr="ipv6-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57263"/>
            <a:ext cx="78105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 flipV="1">
            <a:off x="1606550" y="3314700"/>
            <a:ext cx="6496050" cy="2671763"/>
          </a:xfrm>
          <a:prstGeom prst="curvedConnector3">
            <a:avLst>
              <a:gd name="adj1" fmla="val 32921"/>
            </a:avLst>
          </a:prstGeom>
          <a:ln>
            <a:solidFill>
              <a:srgbClr val="A6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05" name="TextBox 22"/>
          <p:cNvSpPr txBox="1">
            <a:spLocks noChangeArrowheads="1"/>
          </p:cNvSpPr>
          <p:nvPr/>
        </p:nvSpPr>
        <p:spPr bwMode="auto">
          <a:xfrm>
            <a:off x="7445375" y="3281363"/>
            <a:ext cx="180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www.vutbr.cz</a:t>
            </a:r>
          </a:p>
          <a:p>
            <a:pPr eaLnBrk="1" hangingPunct="1"/>
            <a:r>
              <a:rPr lang="en-US" sz="2000">
                <a:solidFill>
                  <a:srgbClr val="800000"/>
                </a:solidFill>
              </a:rPr>
              <a:t>147.229.2.15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897063" y="1241425"/>
            <a:ext cx="1241425" cy="407988"/>
          </a:xfrm>
          <a:prstGeom prst="line">
            <a:avLst/>
          </a:prstGeom>
          <a:ln>
            <a:solidFill>
              <a:srgbClr val="008000"/>
            </a:solidFill>
            <a:headEnd type="triangle" w="lg" len="med"/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7" name="TextBox 18"/>
          <p:cNvSpPr txBox="1">
            <a:spLocks noChangeArrowheads="1"/>
          </p:cNvSpPr>
          <p:nvPr/>
        </p:nvSpPr>
        <p:spPr bwMode="auto">
          <a:xfrm>
            <a:off x="2714625" y="5970588"/>
            <a:ext cx="321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DHCPv6 query (via multicast)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809750" y="3036888"/>
            <a:ext cx="1227138" cy="0"/>
          </a:xfrm>
          <a:prstGeom prst="line">
            <a:avLst/>
          </a:prstGeom>
          <a:ln>
            <a:solidFill>
              <a:srgbClr val="008000"/>
            </a:solidFill>
            <a:headEnd type="none" w="lg" len="med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882775" y="4292600"/>
            <a:ext cx="1343025" cy="685800"/>
          </a:xfrm>
          <a:prstGeom prst="line">
            <a:avLst/>
          </a:prstGeom>
          <a:ln>
            <a:solidFill>
              <a:srgbClr val="008000"/>
            </a:solidFill>
            <a:headEnd type="none" w="lg" len="med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854200" y="5329238"/>
            <a:ext cx="1123950" cy="438150"/>
          </a:xfrm>
          <a:prstGeom prst="line">
            <a:avLst/>
          </a:prstGeom>
          <a:ln>
            <a:solidFill>
              <a:srgbClr val="008000"/>
            </a:solidFill>
            <a:headEnd type="triangle" w="lg" len="med"/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1" name="TextBox 18"/>
          <p:cNvSpPr txBox="1">
            <a:spLocks noChangeArrowheads="1"/>
          </p:cNvSpPr>
          <p:nvPr/>
        </p:nvSpPr>
        <p:spPr bwMode="auto">
          <a:xfrm>
            <a:off x="190500" y="1912938"/>
            <a:ext cx="2570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Rouge DHCPv6 Server</a:t>
            </a:r>
          </a:p>
        </p:txBody>
      </p:sp>
    </p:spTree>
    <p:extLst>
      <p:ext uri="{BB962C8B-B14F-4D97-AF65-F5344CB8AC3E}">
        <p14:creationId xmlns:p14="http://schemas.microsoft.com/office/powerpoint/2010/main" val="91271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IPv4 traffic redirection using IPv6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2227" name="Picture 1" descr="ipv6-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57263"/>
            <a:ext cx="78105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 flipV="1">
            <a:off x="1606550" y="3314700"/>
            <a:ext cx="6496050" cy="2671763"/>
          </a:xfrm>
          <a:prstGeom prst="curvedConnector3">
            <a:avLst>
              <a:gd name="adj1" fmla="val 32921"/>
            </a:avLst>
          </a:prstGeom>
          <a:ln>
            <a:solidFill>
              <a:srgbClr val="A6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29" name="TextBox 22"/>
          <p:cNvSpPr txBox="1">
            <a:spLocks noChangeArrowheads="1"/>
          </p:cNvSpPr>
          <p:nvPr/>
        </p:nvSpPr>
        <p:spPr bwMode="auto">
          <a:xfrm>
            <a:off x="7445375" y="3281363"/>
            <a:ext cx="180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www.vutbr.cz</a:t>
            </a:r>
          </a:p>
          <a:p>
            <a:pPr eaLnBrk="1" hangingPunct="1"/>
            <a:r>
              <a:rPr lang="en-US" sz="2000">
                <a:solidFill>
                  <a:srgbClr val="800000"/>
                </a:solidFill>
              </a:rPr>
              <a:t>147.229.2.15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897063" y="1241425"/>
            <a:ext cx="1241425" cy="407988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854200" y="5329238"/>
            <a:ext cx="1123950" cy="43815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lg" len="med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34" name="TextBox 18"/>
          <p:cNvSpPr txBox="1">
            <a:spLocks noChangeArrowheads="1"/>
          </p:cNvSpPr>
          <p:nvPr/>
        </p:nvSpPr>
        <p:spPr bwMode="auto">
          <a:xfrm>
            <a:off x="3411538" y="938213"/>
            <a:ext cx="284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DHCPv6 answer</a:t>
            </a:r>
          </a:p>
          <a:p>
            <a:pPr eaLnBrk="1" hangingPunct="1"/>
            <a:r>
              <a:rPr lang="en-US" sz="1800">
                <a:solidFill>
                  <a:srgbClr val="008000"/>
                </a:solidFill>
              </a:rPr>
              <a:t>DNS servers points to ME</a:t>
            </a:r>
          </a:p>
        </p:txBody>
      </p:sp>
      <p:sp>
        <p:nvSpPr>
          <p:cNvPr id="52235" name="TextBox 18"/>
          <p:cNvSpPr txBox="1">
            <a:spLocks noChangeArrowheads="1"/>
          </p:cNvSpPr>
          <p:nvPr/>
        </p:nvSpPr>
        <p:spPr bwMode="auto">
          <a:xfrm>
            <a:off x="190500" y="1912938"/>
            <a:ext cx="2570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Rouge DHCPv6 Server</a:t>
            </a:r>
          </a:p>
        </p:txBody>
      </p:sp>
    </p:spTree>
    <p:extLst>
      <p:ext uri="{BB962C8B-B14F-4D97-AF65-F5344CB8AC3E}">
        <p14:creationId xmlns:p14="http://schemas.microsoft.com/office/powerpoint/2010/main" val="60626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IPv4 traffic redirection using IPv6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1" name="Picture 1" descr="ipv6-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57263"/>
            <a:ext cx="78105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1107281" y="3020219"/>
            <a:ext cx="3465513" cy="2466975"/>
          </a:xfrm>
          <a:prstGeom prst="curvedConnector3">
            <a:avLst>
              <a:gd name="adj1" fmla="val -171"/>
            </a:avLst>
          </a:prstGeom>
          <a:ln>
            <a:solidFill>
              <a:srgbClr val="A60000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253" name="TextBox 22"/>
          <p:cNvSpPr txBox="1">
            <a:spLocks noChangeArrowheads="1"/>
          </p:cNvSpPr>
          <p:nvPr/>
        </p:nvSpPr>
        <p:spPr bwMode="auto">
          <a:xfrm>
            <a:off x="652463" y="1843088"/>
            <a:ext cx="22621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- name server</a:t>
            </a:r>
          </a:p>
          <a:p>
            <a:pPr eaLnBrk="1" hangingPunct="1"/>
            <a:r>
              <a:rPr lang="en-US" sz="2000">
                <a:solidFill>
                  <a:srgbClr val="800000"/>
                </a:solidFill>
              </a:rPr>
              <a:t>- proxy service</a:t>
            </a:r>
          </a:p>
        </p:txBody>
      </p:sp>
      <p:cxnSp>
        <p:nvCxnSpPr>
          <p:cNvPr id="21" name="Curved Connector 20"/>
          <p:cNvCxnSpPr/>
          <p:nvPr/>
        </p:nvCxnSpPr>
        <p:spPr>
          <a:xfrm rot="10800000">
            <a:off x="1660525" y="1474788"/>
            <a:ext cx="2403475" cy="1377950"/>
          </a:xfrm>
          <a:prstGeom prst="curvedConnector3">
            <a:avLst>
              <a:gd name="adj1" fmla="val -406"/>
            </a:avLst>
          </a:prstGeom>
          <a:ln>
            <a:solidFill>
              <a:srgbClr val="A6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1700213" y="1211263"/>
            <a:ext cx="5275262" cy="1368425"/>
          </a:xfrm>
          <a:prstGeom prst="curvedConnector3">
            <a:avLst>
              <a:gd name="adj1" fmla="val 50000"/>
            </a:avLst>
          </a:prstGeom>
          <a:ln>
            <a:solidFill>
              <a:srgbClr val="A6000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256" name="TextBox 22"/>
          <p:cNvSpPr txBox="1">
            <a:spLocks noChangeArrowheads="1"/>
          </p:cNvSpPr>
          <p:nvPr/>
        </p:nvSpPr>
        <p:spPr bwMode="auto">
          <a:xfrm>
            <a:off x="2995613" y="6016625"/>
            <a:ext cx="180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www.vutbr.cz</a:t>
            </a:r>
          </a:p>
          <a:p>
            <a:pPr eaLnBrk="1" hangingPunct="1"/>
            <a:r>
              <a:rPr lang="en-US" sz="2000">
                <a:solidFill>
                  <a:srgbClr val="800000"/>
                </a:solidFill>
              </a:rPr>
              <a:t>192.168.1.166</a:t>
            </a:r>
          </a:p>
        </p:txBody>
      </p:sp>
      <p:sp>
        <p:nvSpPr>
          <p:cNvPr id="53257" name="TextBox 22"/>
          <p:cNvSpPr txBox="1">
            <a:spLocks noChangeArrowheads="1"/>
          </p:cNvSpPr>
          <p:nvPr/>
        </p:nvSpPr>
        <p:spPr bwMode="auto">
          <a:xfrm>
            <a:off x="1847850" y="752475"/>
            <a:ext cx="180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192.168.1.166</a:t>
            </a:r>
          </a:p>
        </p:txBody>
      </p:sp>
    </p:spTree>
    <p:extLst>
      <p:ext uri="{BB962C8B-B14F-4D97-AF65-F5344CB8AC3E}">
        <p14:creationId xmlns:p14="http://schemas.microsoft.com/office/powerpoint/2010/main" val="429078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First hop security for IPv6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SeND</a:t>
            </a:r>
            <a:r>
              <a:rPr lang="en-US" dirty="0" smtClean="0">
                <a:ea typeface="ＭＳ Ｐゴシック" pitchFamily="34" charset="-128"/>
              </a:rPr>
              <a:t> (RFC 3971, March 2005)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Based on cryptography CGA keys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Requires PKI infrastructure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How client obtains his own certificate?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Can </a:t>
            </a:r>
            <a:r>
              <a:rPr lang="en-US" sz="2200" b="1" dirty="0" smtClean="0">
                <a:ea typeface="ＭＳ Ｐゴシック" pitchFamily="34" charset="-128"/>
              </a:rPr>
              <a:t>not</a:t>
            </a:r>
            <a:r>
              <a:rPr lang="en-US" sz="2200" dirty="0" smtClean="0">
                <a:ea typeface="ＭＳ Ｐゴシック" pitchFamily="34" charset="-128"/>
              </a:rPr>
              <a:t> work with 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Manually configured, EUI 64 and Privacy Extension addresses</a:t>
            </a:r>
          </a:p>
          <a:p>
            <a:pPr lvl="2"/>
            <a:endParaRPr lang="en-US" sz="1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RA-Guard, PACL (RFC 6105, February 2011)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Dropping fake RA messages on access port (RA Snooping) 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Can be easily avoided using fragmentation and extension </a:t>
            </a:r>
            <a:r>
              <a:rPr lang="en-US" sz="2200" dirty="0">
                <a:ea typeface="ＭＳ Ｐゴシック" pitchFamily="34" charset="-128"/>
              </a:rPr>
              <a:t>headers </a:t>
            </a:r>
            <a:r>
              <a:rPr lang="en-US" sz="1800" dirty="0">
                <a:ea typeface="ＭＳ Ｐゴシック" pitchFamily="34" charset="-128"/>
              </a:rPr>
              <a:t>(</a:t>
            </a:r>
            <a:r>
              <a:rPr lang="en-US" sz="1800" dirty="0">
                <a:ea typeface="ＭＳ Ｐゴシック" pitchFamily="34" charset="-128"/>
                <a:hlinkClick r:id="rId3"/>
              </a:rPr>
              <a:t>http://tools.ietf.org/html/draft-gont-v6ops-ra-guard-evasion-</a:t>
            </a:r>
            <a:r>
              <a:rPr lang="en-US" sz="1800" dirty="0" smtClean="0">
                <a:ea typeface="ＭＳ Ｐゴシック" pitchFamily="34" charset="-128"/>
                <a:hlinkClick r:id="rId3"/>
              </a:rPr>
              <a:t>01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105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SAVI (draft-</a:t>
            </a:r>
            <a:r>
              <a:rPr lang="en-US" dirty="0" err="1" smtClean="0">
                <a:ea typeface="ＭＳ Ｐゴシック" pitchFamily="34" charset="-128"/>
              </a:rPr>
              <a:t>ietf</a:t>
            </a:r>
            <a:r>
              <a:rPr lang="en-US" dirty="0" smtClean="0">
                <a:ea typeface="ＭＳ Ｐゴシック" pitchFamily="34" charset="-128"/>
              </a:rPr>
              <a:t>-</a:t>
            </a:r>
            <a:r>
              <a:rPr lang="en-US" dirty="0" err="1" smtClean="0">
                <a:ea typeface="ＭＳ Ｐゴシック" pitchFamily="34" charset="-128"/>
              </a:rPr>
              <a:t>savi</a:t>
            </a:r>
            <a:r>
              <a:rPr lang="en-US" dirty="0" smtClean="0">
                <a:ea typeface="ＭＳ Ｐゴシック" pitchFamily="34" charset="-128"/>
              </a:rPr>
              <a:t>-*, divided into more drafts)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Complex solution including source </a:t>
            </a:r>
            <a:r>
              <a:rPr lang="en-US" sz="2200" dirty="0" err="1" smtClean="0">
                <a:ea typeface="ＭＳ Ｐゴシック" pitchFamily="34" charset="-128"/>
              </a:rPr>
              <a:t>addres</a:t>
            </a:r>
            <a:r>
              <a:rPr lang="en-US" sz="2200" dirty="0" smtClean="0">
                <a:ea typeface="ＭＳ Ｐゴシック" pitchFamily="34" charset="-128"/>
              </a:rPr>
              <a:t> validation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ND Inspection (Cisco devices) provides similar level of protection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  <a:p>
            <a:pPr lvl="2"/>
            <a:endParaRPr lang="en-US" sz="1800" dirty="0" smtClean="0">
              <a:ea typeface="ＭＳ Ｐゴシック" pitchFamily="34" charset="-128"/>
            </a:endParaRPr>
          </a:p>
          <a:p>
            <a:pPr lvl="2"/>
            <a:endParaRPr lang="en-US" sz="1800" dirty="0" smtClean="0">
              <a:ea typeface="ＭＳ Ｐゴシック" pitchFamily="34" charset="-128"/>
            </a:endParaRPr>
          </a:p>
          <a:p>
            <a:pPr lvl="2"/>
            <a:endParaRPr lang="en-US" sz="1800" dirty="0" smtClean="0">
              <a:ea typeface="ＭＳ Ｐゴシック" pitchFamily="34" charset="-128"/>
            </a:endParaRPr>
          </a:p>
          <a:p>
            <a:pPr lvl="2"/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20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First hop security for IPv6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103837"/>
              </p:ext>
            </p:extLst>
          </p:nvPr>
        </p:nvGraphicFramePr>
        <p:xfrm>
          <a:off x="196850" y="1081084"/>
          <a:ext cx="8794748" cy="5205414"/>
        </p:xfrm>
        <a:graphic>
          <a:graphicData uri="http://schemas.openxmlformats.org/drawingml/2006/table">
            <a:tbl>
              <a:tblPr/>
              <a:tblGrid>
                <a:gridCol w="4305764"/>
                <a:gridCol w="748164"/>
                <a:gridCol w="748164"/>
                <a:gridCol w="748164"/>
                <a:gridCol w="748164"/>
                <a:gridCol w="748164"/>
                <a:gridCol w="748164"/>
              </a:tblGrid>
              <a:tr h="1644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RA-Guard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ACL/PACL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SAVI, ND inspection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Disabling IPv6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Blocking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IPv6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Rogue DHCPv6 server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Accidently rogue router advertise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Intentional rouge router advertise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 cache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poisoning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IPv6 address spoofing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 DOS attack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Neighbour cache overload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MAC address spoofing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43354">
                <a:tc>
                  <a:txBody>
                    <a:bodyPr/>
                    <a:lstStyle/>
                    <a:p>
                      <a:pPr algn="l" fontAlgn="ctr"/>
                      <a:endParaRPr lang="en-US" sz="4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1" u="none" strike="noStrike">
                        <a:solidFill>
                          <a:schemeClr val="bg1"/>
                        </a:solidFill>
                        <a:effectLst/>
                        <a:latin typeface="Zapf Dingbats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1" u="none" strike="noStrike">
                        <a:solidFill>
                          <a:schemeClr val="bg1"/>
                        </a:solidFill>
                        <a:effectLst/>
                        <a:latin typeface="Zapf Dingbats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1" u="none" strike="noStrike">
                        <a:solidFill>
                          <a:schemeClr val="bg1"/>
                        </a:solidFill>
                        <a:effectLst/>
                        <a:latin typeface="Zapf Dingbats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1" u="none" strike="noStrike" dirty="0">
                        <a:solidFill>
                          <a:schemeClr val="bg1"/>
                        </a:solidFill>
                        <a:effectLst/>
                        <a:latin typeface="Zapf Dingbats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Requires support on access switches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Requires support or configuration on client side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7048500" y="1892300"/>
            <a:ext cx="203200" cy="4178300"/>
            <a:chOff x="7048500" y="1892300"/>
            <a:chExt cx="203200" cy="41783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086600" y="1892300"/>
              <a:ext cx="101600" cy="4178300"/>
            </a:xfrm>
            <a:prstGeom prst="line">
              <a:avLst/>
            </a:prstGeom>
            <a:ln w="76200" cmpd="sng">
              <a:solidFill>
                <a:srgbClr val="C0C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48500" y="2082800"/>
              <a:ext cx="203200" cy="3937000"/>
            </a:xfrm>
            <a:prstGeom prst="line">
              <a:avLst/>
            </a:prstGeom>
            <a:ln w="76200" cmpd="sng">
              <a:solidFill>
                <a:srgbClr val="C0C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7442200" y="977900"/>
            <a:ext cx="1600200" cy="560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27000" y="3238500"/>
            <a:ext cx="6781800" cy="5715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2900" y="1346200"/>
            <a:ext cx="4432300" cy="646331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/>
              <a:t>Fragment reassembling </a:t>
            </a:r>
            <a:r>
              <a:rPr lang="en-US" dirty="0" smtClean="0"/>
              <a:t>or </a:t>
            </a:r>
            <a:r>
              <a:rPr lang="en-US" i="1" dirty="0" smtClean="0"/>
              <a:t>undetermined traffic </a:t>
            </a:r>
            <a:r>
              <a:rPr lang="en-US" dirty="0" smtClean="0"/>
              <a:t>option must be used (Cisco).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0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really need first hop security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Fact: 15 years ago we did not have first hop security for IPv4 as well. We need more time while those features will be widely available for IPv6 (for good price). </a:t>
            </a:r>
            <a:endParaRPr lang="en-US" dirty="0"/>
          </a:p>
          <a:p>
            <a:endParaRPr lang="en-US" sz="1100" dirty="0" smtClean="0"/>
          </a:p>
          <a:p>
            <a:pPr marL="0" indent="0" algn="ctr">
              <a:buNone/>
            </a:pPr>
            <a:r>
              <a:rPr lang="en-US" sz="2000" dirty="0" smtClean="0"/>
              <a:t>but…</a:t>
            </a:r>
          </a:p>
          <a:p>
            <a:pPr marL="0" indent="0" algn="ctr">
              <a:buNone/>
            </a:pPr>
            <a:endParaRPr lang="en-US" sz="1100" dirty="0" smtClean="0"/>
          </a:p>
          <a:p>
            <a:r>
              <a:rPr lang="en-US" dirty="0" smtClean="0"/>
              <a:t>Today we do not build networks that will be operated in 1998. </a:t>
            </a:r>
            <a:endParaRPr lang="en-US" dirty="0"/>
          </a:p>
          <a:p>
            <a:r>
              <a:rPr lang="en-US" dirty="0" smtClean="0"/>
              <a:t>Requirements on networks are extremely different than 15 years ago. </a:t>
            </a:r>
          </a:p>
          <a:p>
            <a:r>
              <a:rPr lang="en-US" b="1" dirty="0" smtClean="0"/>
              <a:t>Today, we are building networks that should work for next 5 years!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7898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5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Costs of IPv6</a:t>
            </a:r>
          </a:p>
        </p:txBody>
      </p:sp>
    </p:spTree>
    <p:extLst>
      <p:ext uri="{BB962C8B-B14F-4D97-AF65-F5344CB8AC3E}">
        <p14:creationId xmlns:p14="http://schemas.microsoft.com/office/powerpoint/2010/main" val="243412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first hop security for IPv6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133" y="829733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Real example: access switches for 150 users </a:t>
            </a:r>
          </a:p>
          <a:p>
            <a:pPr lvl="1"/>
            <a:r>
              <a:rPr lang="en-US" dirty="0" smtClean="0"/>
              <a:t>168 ports, </a:t>
            </a:r>
            <a:r>
              <a:rPr lang="en-US" dirty="0"/>
              <a:t>1Gb/</a:t>
            </a:r>
            <a:r>
              <a:rPr lang="en-US" dirty="0" smtClean="0"/>
              <a:t>s, non </a:t>
            </a:r>
            <a:r>
              <a:rPr lang="en-US" dirty="0" err="1" smtClean="0"/>
              <a:t>PoE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6375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Prices taken from </a:t>
            </a:r>
            <a:r>
              <a:rPr lang="pl-PL" dirty="0"/>
              <a:t>http://</a:t>
            </a:r>
            <a:r>
              <a:rPr lang="pl-PL" dirty="0" err="1" smtClean="0"/>
              <a:t>www.amazon.com</a:t>
            </a:r>
            <a:r>
              <a:rPr lang="pl-PL" dirty="0"/>
              <a:t>/</a:t>
            </a:r>
            <a:r>
              <a:rPr lang="en-US" dirty="0" smtClean="0"/>
              <a:t> (list prices)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1" y="494453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Installation with 150 access ports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$96   * 150 = $14 400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$138 * 150 = $20 700 (~   40% higher costs)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$250 * 150 = $37 500 (~ 160% higher costs)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93085"/>
              </p:ext>
            </p:extLst>
          </p:nvPr>
        </p:nvGraphicFramePr>
        <p:xfrm>
          <a:off x="321735" y="1608669"/>
          <a:ext cx="8520696" cy="3136571"/>
        </p:xfrm>
        <a:graphic>
          <a:graphicData uri="http://schemas.openxmlformats.org/drawingml/2006/table">
            <a:tbl>
              <a:tblPr/>
              <a:tblGrid>
                <a:gridCol w="4283740"/>
                <a:gridCol w="730464"/>
                <a:gridCol w="509297"/>
                <a:gridCol w="598777"/>
                <a:gridCol w="616133"/>
                <a:gridCol w="538032"/>
                <a:gridCol w="642166"/>
                <a:gridCol w="602087"/>
              </a:tblGrid>
              <a:tr h="1364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1822" marT="1182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guard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11822" marT="1182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1822" marT="1182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SAVI,                                                 ND inspection</a:t>
                      </a:r>
                    </a:p>
                  </a:txBody>
                  <a:tcPr marL="0" marR="11822" marT="1182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DHCP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snooping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1822" marT="1182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ARP inspection,                       ARP protection</a:t>
                      </a:r>
                    </a:p>
                  </a:txBody>
                  <a:tcPr marL="0" marR="11822" marT="1182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source guard,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dynamic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lockdown</a:t>
                      </a:r>
                    </a:p>
                  </a:txBody>
                  <a:tcPr marL="0" marR="11822" marT="1182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 HP 4208-96 vl Switch (J8775B)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$58.90 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 HP 24-port Gig-T vl Module (J8768A)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 HP 2910-48G al Switch (J9147A)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$96.23 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 HP 2910-24G al Switch (J9145A)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 HP 5412-96G zl Switch (J8700A)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$138.18 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 HP 24-port 10/100/1000 PoE zl Module (J8702A)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 HP 5800-48G Switch (JC105A)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$250.21 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 HP 5800-24G Switch (JC100A)</a:t>
                      </a:r>
                    </a:p>
                  </a:txBody>
                  <a:tcPr marL="11822" marR="11822" marT="118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7734" y="3873502"/>
            <a:ext cx="8890000" cy="240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3"/>
            <a:ext cx="4211638" cy="677863"/>
          </a:xfrm>
        </p:spPr>
        <p:txBody>
          <a:bodyPr/>
          <a:lstStyle/>
          <a:p>
            <a:r>
              <a:rPr lang="cs-CZ" sz="2800" smtClean="0">
                <a:ea typeface="ＭＳ Ｐゴシック" pitchFamily="34" charset="-128"/>
              </a:rPr>
              <a:t>Layer 3 network</a:t>
            </a:r>
          </a:p>
        </p:txBody>
      </p:sp>
      <p:sp>
        <p:nvSpPr>
          <p:cNvPr id="40963" name="Rectangle 25"/>
          <p:cNvSpPr>
            <a:spLocks noChangeArrowheads="1"/>
          </p:cNvSpPr>
          <p:nvPr/>
        </p:nvSpPr>
        <p:spPr bwMode="auto">
          <a:xfrm>
            <a:off x="95250" y="959685"/>
            <a:ext cx="4527550" cy="624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cs-CZ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Core</a:t>
            </a:r>
            <a:r>
              <a:rPr lang="cs-CZ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of</a:t>
            </a:r>
            <a:r>
              <a:rPr lang="cs-CZ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cs-CZ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network</a:t>
            </a:r>
          </a:p>
          <a:p>
            <a:pPr marL="358775" lvl="2" indent="-161925"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ased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on 10Gb/s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ethernet</a:t>
            </a:r>
            <a:endParaRPr lang="cs-CZ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58775" lvl="2" indent="-161925">
              <a:buFont typeface="Arial" charset="0"/>
              <a:buChar char="•"/>
              <a:defRPr/>
            </a:pP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Basic L3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services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358775" lvl="1" indent="-161925">
              <a:buFont typeface="Arial" charset="0"/>
              <a:buChar char="•"/>
              <a:defRPr/>
            </a:pP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OSPF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and OSPFv3</a:t>
            </a:r>
          </a:p>
          <a:p>
            <a:pPr marL="358775" lvl="1" indent="-161925"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multicast - PIM/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SM</a:t>
            </a:r>
          </a:p>
          <a:p>
            <a:pPr marL="358775" lvl="1" indent="-161925">
              <a:buFont typeface="Arial" charset="0"/>
              <a:buChar char="•"/>
              <a:defRPr/>
            </a:pPr>
            <a:endParaRPr lang="cs-CZ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External 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connectivity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Two 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10Gb/s lines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connecting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core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to CESNET (BGP, BGP4+)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Basic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filtering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(SMTP,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NetBios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, 445/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Microsof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DS</a:t>
            </a:r>
            <a:r>
              <a:rPr lang="cs-CZ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)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cs-CZ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defRPr/>
            </a:pPr>
            <a:r>
              <a:rPr lang="cs-CZ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Locality</a:t>
            </a:r>
            <a:r>
              <a:rPr lang="cs-CZ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&amp; sub-</a:t>
            </a:r>
            <a:r>
              <a:rPr lang="cs-CZ" sz="20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campuses</a:t>
            </a:r>
            <a:endParaRPr lang="cs-CZ" sz="2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Two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10Gb/s lines to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core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More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complex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firewalls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configurations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are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dependend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on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local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administrators</a:t>
            </a:r>
            <a:r>
              <a:rPr lang="cs-CZ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342900" indent="-342900">
              <a:defRPr/>
            </a:pPr>
            <a:endParaRPr lang="cs-CZ" sz="1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defRPr/>
            </a:pPr>
            <a:r>
              <a:rPr lang="cs-CZ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	</a:t>
            </a:r>
          </a:p>
          <a:p>
            <a:pPr marL="342900" indent="-342900">
              <a:defRPr/>
            </a:pPr>
            <a:endParaRPr lang="cs-CZ" sz="1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defRPr/>
            </a:pPr>
            <a:endParaRPr lang="cs-CZ" sz="1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defRPr/>
            </a:pPr>
            <a:endParaRPr lang="cs-CZ" sz="1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defRPr/>
            </a:pPr>
            <a:endParaRPr lang="cs-CZ" sz="1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buFontTx/>
              <a:buChar char="-"/>
              <a:defRPr/>
            </a:pPr>
            <a:endParaRPr lang="cs-CZ" sz="1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cs-CZ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58371" name="AutoShape 6"/>
          <p:cNvCxnSpPr>
            <a:cxnSpLocks noChangeShapeType="1"/>
          </p:cNvCxnSpPr>
          <p:nvPr/>
        </p:nvCxnSpPr>
        <p:spPr bwMode="auto">
          <a:xfrm>
            <a:off x="3995738" y="3524249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372" name="Picture 5" descr="topologie-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0"/>
            <a:ext cx="50038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163" b="13163"/>
          <a:stretch>
            <a:fillRect/>
          </a:stretch>
        </p:blipFill>
        <p:spPr>
          <a:xfrm>
            <a:off x="101600" y="0"/>
            <a:ext cx="4851400" cy="31699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483" y="1739900"/>
            <a:ext cx="6198517" cy="49149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9900" y="1930400"/>
            <a:ext cx="2438400" cy="10541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27400" y="2413000"/>
            <a:ext cx="1612900" cy="4699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89300" y="4787900"/>
            <a:ext cx="1943100" cy="1714500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costs related to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upgrade/replacement</a:t>
            </a:r>
          </a:p>
          <a:p>
            <a:pPr lvl="1"/>
            <a:r>
              <a:rPr lang="en-US" dirty="0" err="1" smtClean="0"/>
              <a:t>Netflow</a:t>
            </a:r>
            <a:r>
              <a:rPr lang="en-US" dirty="0" smtClean="0"/>
              <a:t> probes, switches </a:t>
            </a:r>
          </a:p>
          <a:p>
            <a:pPr lvl="1"/>
            <a:r>
              <a:rPr lang="en-US" dirty="0" smtClean="0"/>
              <a:t>Many of them can be replaced as the part of “common upgrade” (but not all)</a:t>
            </a:r>
            <a:endParaRPr lang="en-US" dirty="0"/>
          </a:p>
          <a:p>
            <a:r>
              <a:rPr lang="en-US" dirty="0" smtClean="0"/>
              <a:t>Modification/upgrade of existing systems</a:t>
            </a:r>
          </a:p>
          <a:p>
            <a:pPr lvl="1"/>
            <a:r>
              <a:rPr lang="en-US" dirty="0" smtClean="0"/>
              <a:t>Monitoring (new plugins, support for </a:t>
            </a:r>
            <a:r>
              <a:rPr lang="en-US" dirty="0" err="1" smtClean="0"/>
              <a:t>dualstack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Administrative tools, network IS, …</a:t>
            </a:r>
          </a:p>
          <a:p>
            <a:pPr lvl="1"/>
            <a:r>
              <a:rPr lang="en-US" dirty="0" smtClean="0"/>
              <a:t>RT system for security incidents  </a:t>
            </a:r>
          </a:p>
          <a:p>
            <a:pPr lvl="1"/>
            <a:r>
              <a:rPr lang="en-US" dirty="0" smtClean="0"/>
              <a:t>Documentation of the network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Administrators, </a:t>
            </a:r>
            <a:r>
              <a:rPr lang="en-US" dirty="0" smtClean="0"/>
              <a:t>operators (users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Troubleshooting becomes more complicated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0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and other priorities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Second (resilient)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data center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effects: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 better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services stability </a:t>
            </a:r>
            <a:endParaRPr lang="en-US" i="1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Move servers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virtualization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platform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effects: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optimalisation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of energy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consumption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Moving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to MPLS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effects: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new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L2, L3 VPN services for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customers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Upgrade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core of the network to 10Gb/s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effects:</a:t>
            </a:r>
            <a:r>
              <a:rPr lang="en-US" i="1" dirty="0" smtClean="0"/>
              <a:t> </a:t>
            </a:r>
            <a:r>
              <a:rPr lang="en-US" i="1" dirty="0"/>
              <a:t>network </a:t>
            </a:r>
            <a:r>
              <a:rPr lang="en-US" i="1" dirty="0" smtClean="0"/>
              <a:t>performance for users and services</a:t>
            </a:r>
            <a:endParaRPr lang="en-US" i="1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Backup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connectivity to provider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effects: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better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stability for external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connectivity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Deploy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IPv6 in the network </a:t>
            </a:r>
          </a:p>
          <a:p>
            <a:pPr lvl="1"/>
            <a:r>
              <a:rPr lang="en-US" dirty="0" smtClean="0"/>
              <a:t>Let’s do something for our future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058332" y="6400801"/>
            <a:ext cx="1151467" cy="203200"/>
          </a:xfrm>
          <a:custGeom>
            <a:avLst/>
            <a:gdLst>
              <a:gd name="connsiteX0" fmla="*/ 0 w 762000"/>
              <a:gd name="connsiteY0" fmla="*/ 52583 h 113246"/>
              <a:gd name="connsiteX1" fmla="*/ 42334 w 762000"/>
              <a:gd name="connsiteY1" fmla="*/ 69516 h 113246"/>
              <a:gd name="connsiteX2" fmla="*/ 127000 w 762000"/>
              <a:gd name="connsiteY2" fmla="*/ 44116 h 113246"/>
              <a:gd name="connsiteX3" fmla="*/ 177800 w 762000"/>
              <a:gd name="connsiteY3" fmla="*/ 35649 h 113246"/>
              <a:gd name="connsiteX4" fmla="*/ 228600 w 762000"/>
              <a:gd name="connsiteY4" fmla="*/ 44116 h 113246"/>
              <a:gd name="connsiteX5" fmla="*/ 262467 w 762000"/>
              <a:gd name="connsiteY5" fmla="*/ 35649 h 113246"/>
              <a:gd name="connsiteX6" fmla="*/ 313267 w 762000"/>
              <a:gd name="connsiteY6" fmla="*/ 1783 h 113246"/>
              <a:gd name="connsiteX7" fmla="*/ 338667 w 762000"/>
              <a:gd name="connsiteY7" fmla="*/ 52583 h 113246"/>
              <a:gd name="connsiteX8" fmla="*/ 347134 w 762000"/>
              <a:gd name="connsiteY8" fmla="*/ 94916 h 113246"/>
              <a:gd name="connsiteX9" fmla="*/ 414867 w 762000"/>
              <a:gd name="connsiteY9" fmla="*/ 18716 h 113246"/>
              <a:gd name="connsiteX10" fmla="*/ 431800 w 762000"/>
              <a:gd name="connsiteY10" fmla="*/ 52583 h 113246"/>
              <a:gd name="connsiteX11" fmla="*/ 440267 w 762000"/>
              <a:gd name="connsiteY11" fmla="*/ 111849 h 113246"/>
              <a:gd name="connsiteX12" fmla="*/ 465667 w 762000"/>
              <a:gd name="connsiteY12" fmla="*/ 77983 h 113246"/>
              <a:gd name="connsiteX13" fmla="*/ 499534 w 762000"/>
              <a:gd name="connsiteY13" fmla="*/ 52583 h 113246"/>
              <a:gd name="connsiteX14" fmla="*/ 516467 w 762000"/>
              <a:gd name="connsiteY14" fmla="*/ 35649 h 113246"/>
              <a:gd name="connsiteX15" fmla="*/ 584200 w 762000"/>
              <a:gd name="connsiteY15" fmla="*/ 111849 h 113246"/>
              <a:gd name="connsiteX16" fmla="*/ 651934 w 762000"/>
              <a:gd name="connsiteY16" fmla="*/ 86449 h 113246"/>
              <a:gd name="connsiteX17" fmla="*/ 685800 w 762000"/>
              <a:gd name="connsiteY17" fmla="*/ 77983 h 113246"/>
              <a:gd name="connsiteX18" fmla="*/ 736600 w 762000"/>
              <a:gd name="connsiteY18" fmla="*/ 52583 h 113246"/>
              <a:gd name="connsiteX19" fmla="*/ 762000 w 762000"/>
              <a:gd name="connsiteY19" fmla="*/ 27183 h 11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000" h="113246">
                <a:moveTo>
                  <a:pt x="0" y="52583"/>
                </a:moveTo>
                <a:cubicBezTo>
                  <a:pt x="14111" y="58227"/>
                  <a:pt x="27188" y="68254"/>
                  <a:pt x="42334" y="69516"/>
                </a:cubicBezTo>
                <a:cubicBezTo>
                  <a:pt x="139931" y="77648"/>
                  <a:pt x="70587" y="62920"/>
                  <a:pt x="127000" y="44116"/>
                </a:cubicBezTo>
                <a:cubicBezTo>
                  <a:pt x="143286" y="38687"/>
                  <a:pt x="160867" y="38471"/>
                  <a:pt x="177800" y="35649"/>
                </a:cubicBezTo>
                <a:cubicBezTo>
                  <a:pt x="213821" y="-370"/>
                  <a:pt x="172246" y="30028"/>
                  <a:pt x="228600" y="44116"/>
                </a:cubicBezTo>
                <a:lnTo>
                  <a:pt x="262467" y="35649"/>
                </a:lnTo>
                <a:cubicBezTo>
                  <a:pt x="262794" y="35322"/>
                  <a:pt x="299900" y="-9357"/>
                  <a:pt x="313267" y="1783"/>
                </a:cubicBezTo>
                <a:cubicBezTo>
                  <a:pt x="327811" y="13903"/>
                  <a:pt x="330200" y="35650"/>
                  <a:pt x="338667" y="52583"/>
                </a:cubicBezTo>
                <a:cubicBezTo>
                  <a:pt x="341489" y="66694"/>
                  <a:pt x="332744" y="94916"/>
                  <a:pt x="347134" y="94916"/>
                </a:cubicBezTo>
                <a:cubicBezTo>
                  <a:pt x="360212" y="94916"/>
                  <a:pt x="405236" y="31558"/>
                  <a:pt x="414867" y="18716"/>
                </a:cubicBezTo>
                <a:cubicBezTo>
                  <a:pt x="420511" y="30005"/>
                  <a:pt x="428479" y="40406"/>
                  <a:pt x="431800" y="52583"/>
                </a:cubicBezTo>
                <a:cubicBezTo>
                  <a:pt x="437051" y="71836"/>
                  <a:pt x="424302" y="99876"/>
                  <a:pt x="440267" y="111849"/>
                </a:cubicBezTo>
                <a:cubicBezTo>
                  <a:pt x="451556" y="120316"/>
                  <a:pt x="455689" y="87961"/>
                  <a:pt x="465667" y="77983"/>
                </a:cubicBezTo>
                <a:cubicBezTo>
                  <a:pt x="475645" y="68005"/>
                  <a:pt x="488694" y="61617"/>
                  <a:pt x="499534" y="52583"/>
                </a:cubicBezTo>
                <a:cubicBezTo>
                  <a:pt x="505666" y="47473"/>
                  <a:pt x="510823" y="41294"/>
                  <a:pt x="516467" y="35649"/>
                </a:cubicBezTo>
                <a:cubicBezTo>
                  <a:pt x="555538" y="113791"/>
                  <a:pt x="525845" y="97261"/>
                  <a:pt x="584200" y="111849"/>
                </a:cubicBezTo>
                <a:cubicBezTo>
                  <a:pt x="606555" y="102907"/>
                  <a:pt x="628714" y="93083"/>
                  <a:pt x="651934" y="86449"/>
                </a:cubicBezTo>
                <a:cubicBezTo>
                  <a:pt x="663122" y="83252"/>
                  <a:pt x="674511" y="80805"/>
                  <a:pt x="685800" y="77983"/>
                </a:cubicBezTo>
                <a:cubicBezTo>
                  <a:pt x="725236" y="38547"/>
                  <a:pt x="674183" y="83791"/>
                  <a:pt x="736600" y="52583"/>
                </a:cubicBezTo>
                <a:lnTo>
                  <a:pt x="762000" y="27183"/>
                </a:lnTo>
              </a:path>
            </a:pathLst>
          </a:custGeom>
          <a:ln w="57150" cmpd="sng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148656">
            <a:off x="4064539" y="6013670"/>
            <a:ext cx="1337923" cy="38538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/>
              </a:rPr>
              <a:t>distant</a:t>
            </a:r>
            <a:endParaRPr lang="en-US" sz="5400" cap="none" spc="0" dirty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Lucida Calligraphy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5800" y="5969000"/>
            <a:ext cx="3873500" cy="10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20754274">
            <a:off x="5482686" y="4645497"/>
            <a:ext cx="3744346" cy="1783406"/>
            <a:chOff x="5906607" y="4801741"/>
            <a:chExt cx="3492950" cy="1582998"/>
          </a:xfrm>
        </p:grpSpPr>
        <p:sp>
          <p:nvSpPr>
            <p:cNvPr id="4" name="Rectangle 3"/>
            <p:cNvSpPr/>
            <p:nvPr/>
          </p:nvSpPr>
          <p:spPr>
            <a:xfrm rot="20798391">
              <a:off x="5906607" y="4801741"/>
              <a:ext cx="3492950" cy="158299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48000"/>
              <a:r>
                <a:rPr lang="en-US" sz="2400" dirty="0" smtClean="0">
                  <a:solidFill>
                    <a:schemeClr val="tx1"/>
                  </a:solidFill>
                </a:rPr>
                <a:t>done... </a:t>
              </a:r>
            </a:p>
            <a:p>
              <a:pPr marL="648000"/>
              <a:r>
                <a:rPr lang="en-US" sz="2400" dirty="0" smtClean="0">
                  <a:solidFill>
                    <a:schemeClr val="tx1"/>
                  </a:solidFill>
                </a:rPr>
                <a:t>10% saved and shifted to next year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8148287">
              <a:off x="5905501" y="5727699"/>
              <a:ext cx="660400" cy="482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14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5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Lesson we learned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deploying IPv6</a:t>
            </a:r>
          </a:p>
        </p:txBody>
      </p:sp>
    </p:spTree>
    <p:extLst>
      <p:ext uri="{BB962C8B-B14F-4D97-AF65-F5344CB8AC3E}">
        <p14:creationId xmlns:p14="http://schemas.microsoft.com/office/powerpoint/2010/main" val="57683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we learned – technical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parts of IPv6 are not mature enough for a production yet</a:t>
            </a:r>
          </a:p>
          <a:p>
            <a:pPr lvl="1"/>
            <a:r>
              <a:rPr lang="en-US" dirty="0" smtClean="0"/>
              <a:t>Lack of support in applications</a:t>
            </a:r>
          </a:p>
          <a:p>
            <a:pPr lvl="2"/>
            <a:r>
              <a:rPr lang="en-US" dirty="0" smtClean="0"/>
              <a:t>Skype, ICQ, MSN, </a:t>
            </a:r>
            <a:r>
              <a:rPr lang="en-US" dirty="0" err="1" smtClean="0"/>
              <a:t>mysql</a:t>
            </a:r>
            <a:r>
              <a:rPr lang="en-US" dirty="0" smtClean="0"/>
              <a:t>, … </a:t>
            </a:r>
          </a:p>
          <a:p>
            <a:pPr lvl="1"/>
            <a:r>
              <a:rPr lang="en-US" dirty="0" smtClean="0"/>
              <a:t>Lack of support in network devices</a:t>
            </a:r>
          </a:p>
          <a:p>
            <a:pPr lvl="2"/>
            <a:r>
              <a:rPr lang="en-US" dirty="0" smtClean="0"/>
              <a:t>Access switches, Firewalls, Load balancers, IDS/IPS, VPN </a:t>
            </a:r>
          </a:p>
          <a:p>
            <a:pPr lvl="1"/>
            <a:r>
              <a:rPr lang="en-US" dirty="0" smtClean="0"/>
              <a:t>Lack of support in standards (or not implemented yet)</a:t>
            </a:r>
          </a:p>
          <a:p>
            <a:pPr lvl="2"/>
            <a:r>
              <a:rPr lang="en-US" dirty="0" smtClean="0"/>
              <a:t>DHCP failover, VRRPv3, routes over DHCPv6, PXE, …</a:t>
            </a:r>
          </a:p>
          <a:p>
            <a:pPr lvl="1"/>
            <a:r>
              <a:rPr lang="en-US" dirty="0" smtClean="0"/>
              <a:t>Some features are only in experimental versions of firmware</a:t>
            </a:r>
          </a:p>
          <a:p>
            <a:pPr lvl="1"/>
            <a:r>
              <a:rPr lang="en-US" dirty="0" smtClean="0"/>
              <a:t>IPv6 related problems are on the edge of the interest</a:t>
            </a:r>
          </a:p>
          <a:p>
            <a:pPr lvl="2"/>
            <a:r>
              <a:rPr lang="en-US" dirty="0" smtClean="0"/>
              <a:t>Flooding RA (Win 8), Rogue routers, </a:t>
            </a:r>
          </a:p>
        </p:txBody>
      </p:sp>
    </p:spTree>
    <p:extLst>
      <p:ext uri="{BB962C8B-B14F-4D97-AF65-F5344CB8AC3E}">
        <p14:creationId xmlns:p14="http://schemas.microsoft.com/office/powerpoint/2010/main" val="305868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Lesson we learned – </a:t>
            </a:r>
            <a:r>
              <a:rPr lang="en-US" sz="2800" dirty="0" smtClean="0"/>
              <a:t>management </a:t>
            </a:r>
            <a:r>
              <a:rPr lang="en-US" sz="2800" dirty="0"/>
              <a:t>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Strong support from management is essential</a:t>
            </a:r>
            <a:endParaRPr lang="en-US" sz="2400" dirty="0"/>
          </a:p>
          <a:p>
            <a:pPr lvl="1"/>
            <a:r>
              <a:rPr lang="en-US" sz="2000" dirty="0"/>
              <a:t>Human resources, budget, … </a:t>
            </a:r>
          </a:p>
          <a:p>
            <a:pPr lvl="1"/>
            <a:r>
              <a:rPr lang="en-US" sz="2000" dirty="0"/>
              <a:t>Patience</a:t>
            </a:r>
            <a:r>
              <a:rPr lang="en-US" sz="2000" dirty="0" smtClean="0"/>
              <a:t>: </a:t>
            </a:r>
            <a:r>
              <a:rPr lang="en-US" sz="2000" dirty="0"/>
              <a:t>firmware updates, more </a:t>
            </a:r>
            <a:r>
              <a:rPr lang="en-US" sz="2000" dirty="0" smtClean="0"/>
              <a:t>reboots, … </a:t>
            </a:r>
          </a:p>
          <a:p>
            <a:pPr lvl="1"/>
            <a:r>
              <a:rPr lang="en-US" sz="2000" dirty="0" smtClean="0"/>
              <a:t>IPv6 can have an impact on existing infrastructure </a:t>
            </a:r>
          </a:p>
          <a:p>
            <a:pPr lvl="1"/>
            <a:endParaRPr lang="en-US" sz="800" dirty="0"/>
          </a:p>
          <a:p>
            <a:r>
              <a:rPr lang="en-US" sz="2400" dirty="0"/>
              <a:t>It is necessary to have good relationship with your hardware and software </a:t>
            </a:r>
            <a:r>
              <a:rPr lang="en-US" sz="2400" dirty="0" smtClean="0"/>
              <a:t>suppliers</a:t>
            </a:r>
            <a:endParaRPr lang="en-US" sz="2400" dirty="0"/>
          </a:p>
          <a:p>
            <a:pPr lvl="1"/>
            <a:r>
              <a:rPr lang="en-US" sz="2000" dirty="0"/>
              <a:t>There probably will be many features </a:t>
            </a:r>
            <a:r>
              <a:rPr lang="en-US" sz="2000" dirty="0" smtClean="0"/>
              <a:t>that have never been tested before</a:t>
            </a:r>
          </a:p>
          <a:p>
            <a:pPr lvl="1"/>
            <a:endParaRPr lang="en-US" sz="800" dirty="0"/>
          </a:p>
          <a:p>
            <a:r>
              <a:rPr lang="en-US" sz="2400" dirty="0" smtClean="0"/>
              <a:t>Deploying IPv6 does not bring any short term economical benefits. We can switch IPv6 of and nobody would notice.</a:t>
            </a:r>
          </a:p>
          <a:p>
            <a:endParaRPr lang="en-US" sz="1400" dirty="0"/>
          </a:p>
          <a:p>
            <a:pPr marL="457200" lvl="1" indent="0">
              <a:buNone/>
            </a:pPr>
            <a:r>
              <a:rPr lang="en-US" sz="2000" dirty="0" smtClean="0"/>
              <a:t>but …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800000"/>
                </a:solidFill>
              </a:rPr>
              <a:t>We can we afford to ignore IPv6 ?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3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Definitely not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152900"/>
            <a:ext cx="8547100" cy="2362203"/>
          </a:xfrm>
        </p:spPr>
        <p:txBody>
          <a:bodyPr/>
          <a:lstStyle/>
          <a:p>
            <a:r>
              <a:rPr lang="en-US" dirty="0" smtClean="0"/>
              <a:t>There is almost 80% of hosts on the network with IPv6 enabled by default </a:t>
            </a:r>
            <a:r>
              <a:rPr lang="en-US" sz="2000" i="1" dirty="0" smtClean="0"/>
              <a:t>(measured at students dormitory)</a:t>
            </a:r>
          </a:p>
          <a:p>
            <a:r>
              <a:rPr lang="en-US" dirty="0" smtClean="0"/>
              <a:t>Ignoring existence of IPv6 can cause more troubles.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39800"/>
            <a:ext cx="8039100" cy="303179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590800" y="1333500"/>
            <a:ext cx="1295400" cy="381000"/>
          </a:xfrm>
          <a:prstGeom prst="wedgeRectCallout">
            <a:avLst>
              <a:gd name="adj1" fmla="val 57808"/>
              <a:gd name="adj2" fmla="val 111798"/>
            </a:avLst>
          </a:prstGeom>
          <a:solidFill>
            <a:srgbClr val="CCFFCC"/>
          </a:solidFill>
          <a:ln w="31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total hosts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479800" y="2921000"/>
            <a:ext cx="1803400" cy="381000"/>
          </a:xfrm>
          <a:prstGeom prst="wedgeRectCallout">
            <a:avLst>
              <a:gd name="adj1" fmla="val -31795"/>
              <a:gd name="adj2" fmla="val -151535"/>
            </a:avLst>
          </a:prstGeom>
          <a:solidFill>
            <a:srgbClr val="FFDEA3"/>
          </a:solidFill>
          <a:ln w="31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ualstack</a:t>
            </a:r>
            <a:r>
              <a:rPr lang="en-US" dirty="0" smtClean="0">
                <a:solidFill>
                  <a:schemeClr val="tx1"/>
                </a:solidFill>
              </a:rPr>
              <a:t> hosts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can we do about it ? (if we can)	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66700" y="830190"/>
            <a:ext cx="8547100" cy="558482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Start using IPv6 immediately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have been waiting for perfect IPv6 more than 15 years - it does not work</a:t>
            </a:r>
          </a:p>
          <a:p>
            <a:pPr lvl="1"/>
            <a:r>
              <a:rPr lang="en-US" sz="2000" dirty="0">
                <a:solidFill>
                  <a:srgbClr val="800000"/>
                </a:solidFill>
                <a:ea typeface="ＭＳ Ｐゴシック" pitchFamily="34" charset="-128"/>
              </a:rPr>
              <a:t>Until IPv6 is used we will not discover any </a:t>
            </a:r>
            <a:r>
              <a:rPr lang="en-US" sz="2000" dirty="0" smtClean="0">
                <a:solidFill>
                  <a:srgbClr val="800000"/>
                </a:solidFill>
                <a:ea typeface="ＭＳ Ｐゴシック" pitchFamily="34" charset="-128"/>
              </a:rPr>
              <a:t>problem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Prefer native IPv6 connectivity (anywhere you can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endParaRPr lang="en-US" sz="20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solidFill>
                  <a:srgbClr val="800000"/>
                </a:solidFill>
                <a:ea typeface="ＭＳ Ｐゴシック" pitchFamily="34" charset="-128"/>
              </a:rPr>
              <a:t>Native IPv6 is more secure than unattended tunneled traffic ! 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Ask vendors and creators of standards to fix problems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  <a:ea typeface="ＭＳ Ｐゴシック" pitchFamily="34" charset="-128"/>
              </a:rPr>
              <a:t>More requests escalate troubles on the vendor side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Standardization of IPv6 is not enclosed process. Anyone can contribute or comment the standards </a:t>
            </a:r>
          </a:p>
          <a:p>
            <a:r>
              <a:rPr lang="en-US" sz="2400" dirty="0" smtClean="0">
                <a:ea typeface="ＭＳ Ｐゴシック" pitchFamily="34" charset="-128"/>
              </a:rPr>
              <a:t>Stop pretending that IPv6 does not have any troubles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IPv6 has got many problems 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  <a:ea typeface="ＭＳ Ｐゴシック" pitchFamily="34" charset="-128"/>
              </a:rPr>
              <a:t>Problems can not be solved by covering them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Unreliable information led to broken trust amongst users. The naked truth is always better than the best dressed lie</a:t>
            </a:r>
          </a:p>
        </p:txBody>
      </p:sp>
    </p:spTree>
    <p:extLst>
      <p:ext uri="{BB962C8B-B14F-4D97-AF65-F5344CB8AC3E}">
        <p14:creationId xmlns:p14="http://schemas.microsoft.com/office/powerpoint/2010/main" val="382240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3663"/>
            <a:ext cx="5486400" cy="6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53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beginning (2008) we thought…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IPv4 address space will be exhausted very soon</a:t>
            </a:r>
          </a:p>
          <a:p>
            <a:pPr lvl="1"/>
            <a:r>
              <a:rPr lang="en-US" sz="2000" dirty="0" smtClean="0"/>
              <a:t>We have to do something  </a:t>
            </a:r>
          </a:p>
          <a:p>
            <a:pPr lvl="1"/>
            <a:endParaRPr lang="en-US" sz="1200" dirty="0" smtClean="0"/>
          </a:p>
          <a:p>
            <a:r>
              <a:rPr lang="en-US" sz="2400" dirty="0" smtClean="0"/>
              <a:t>IPv6 is here more than 13 years </a:t>
            </a:r>
          </a:p>
          <a:p>
            <a:pPr lvl="1"/>
            <a:r>
              <a:rPr lang="en-US" sz="2000" dirty="0" smtClean="0"/>
              <a:t>It should be mature enough </a:t>
            </a:r>
          </a:p>
          <a:p>
            <a:pPr lvl="1"/>
            <a:endParaRPr lang="en-US" sz="1200" dirty="0" smtClean="0"/>
          </a:p>
          <a:p>
            <a:r>
              <a:rPr lang="en-US" sz="2400" dirty="0" smtClean="0"/>
              <a:t>We have been buying devices with IPv6 support for years</a:t>
            </a:r>
          </a:p>
          <a:p>
            <a:pPr lvl="1"/>
            <a:r>
              <a:rPr lang="en-US" sz="2000" dirty="0" smtClean="0"/>
              <a:t>The hardware is prepared. There is only little configuration needed.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The Microsoft products starts supporting IPv6 by default. UNIX-like systems supports IPv6 for years</a:t>
            </a:r>
          </a:p>
          <a:p>
            <a:pPr lvl="1"/>
            <a:r>
              <a:rPr lang="en-US" sz="2000" dirty="0" smtClean="0"/>
              <a:t>The major used platform is prepared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800000"/>
                </a:solidFill>
              </a:rPr>
              <a:t>So, where could be a problem ?</a:t>
            </a:r>
            <a:endParaRPr lang="en-US" sz="3200" dirty="0">
              <a:solidFill>
                <a:srgbClr val="8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5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Autoconfiguration &amp; address assignment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DHCP, DHCPv6 &amp; SLAAC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015682"/>
              </p:ext>
            </p:extLst>
          </p:nvPr>
        </p:nvGraphicFramePr>
        <p:xfrm>
          <a:off x="1153583" y="958320"/>
          <a:ext cx="6604000" cy="1676400"/>
        </p:xfrm>
        <a:graphic>
          <a:graphicData uri="http://schemas.openxmlformats.org/drawingml/2006/table">
            <a:tbl>
              <a:tblPr/>
              <a:tblGrid>
                <a:gridCol w="4013200"/>
                <a:gridCol w="863600"/>
                <a:gridCol w="863600"/>
                <a:gridCol w="863600"/>
              </a:tblGrid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DHCPv6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SLAAC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DHCP (v4)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Handle default route to a client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Handle address of DNS servers to a client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 *[1]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Privacy extension or EUI64 address created by a client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Assignment IP address based on client’s MAC address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Assignment IP address based on client’s DUID address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3271" y="2717799"/>
            <a:ext cx="8356595" cy="38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a typeface="ＭＳ Ｐゴシック" pitchFamily="34" charset="-128"/>
              </a:rPr>
              <a:t>Brand new autoconfiguration mechanisms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Router advertisement  (doesn</a:t>
            </a:r>
            <a:r>
              <a:rPr lang="en-US" altLang="en-US" sz="1600" dirty="0" smtClean="0">
                <a:ea typeface="ＭＳ Ｐゴシック" pitchFamily="34" charset="-128"/>
              </a:rPr>
              <a:t>’</a:t>
            </a:r>
            <a:r>
              <a:rPr lang="en-US" sz="1600" dirty="0" smtClean="0">
                <a:ea typeface="ＭＳ Ｐゴシック" pitchFamily="34" charset="-128"/>
              </a:rPr>
              <a:t>t contain address of DNS servers)</a:t>
            </a:r>
          </a:p>
          <a:p>
            <a:pPr lvl="2"/>
            <a:r>
              <a:rPr lang="en-US" sz="1200" dirty="0" smtClean="0">
                <a:ea typeface="ＭＳ Ｐゴシック" pitchFamily="34" charset="-128"/>
              </a:rPr>
              <a:t>[1] There is an extension RFC 6016 but is not widely implemented yet 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DHCPv6 (doesn</a:t>
            </a:r>
            <a:r>
              <a:rPr lang="en-US" altLang="en-US" sz="1600" dirty="0" smtClean="0">
                <a:ea typeface="ＭＳ Ｐゴシック" pitchFamily="34" charset="-128"/>
              </a:rPr>
              <a:t>’</a:t>
            </a:r>
            <a:r>
              <a:rPr lang="en-US" sz="1600" dirty="0" smtClean="0">
                <a:ea typeface="ＭＳ Ｐゴシック" pitchFamily="34" charset="-128"/>
              </a:rPr>
              <a:t>t contain default route option)</a:t>
            </a:r>
          </a:p>
          <a:p>
            <a:pPr lvl="2"/>
            <a:r>
              <a:rPr lang="en-US" sz="1200" dirty="0" smtClean="0">
                <a:ea typeface="ＭＳ Ｐゴシック" pitchFamily="34" charset="-128"/>
              </a:rPr>
              <a:t>There is an draft draft-ietf-mif-dhcpv6-route-option-03 but not accepted yet</a:t>
            </a:r>
          </a:p>
          <a:p>
            <a:pPr marL="914400" lvl="2" indent="0">
              <a:buFontTx/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Privacy extensions 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IPv6 addresses are created by hosts randomly</a:t>
            </a:r>
          </a:p>
          <a:p>
            <a:pPr lvl="1"/>
            <a:r>
              <a:rPr lang="en-US" sz="1600" dirty="0">
                <a:ea typeface="ＭＳ Ｐゴシック" pitchFamily="34" charset="-128"/>
              </a:rPr>
              <a:t>IPv6 addresses are periodically changed (every day, once a week)</a:t>
            </a:r>
          </a:p>
          <a:p>
            <a:pPr marL="457200" lvl="1" indent="0">
              <a:buNone/>
            </a:pPr>
            <a:endParaRPr lang="en-US" sz="1600" dirty="0"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DUID in DHCPv6 request instead of MAC address  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DUID is not predictable created randomly when the OS is installed 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Impossible to tie address management with existing systems 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endParaRPr lang="cs-CZ" sz="2400" dirty="0" smtClean="0">
              <a:solidFill>
                <a:srgbClr val="000073"/>
              </a:solidFill>
              <a:ea typeface="ＭＳ Ｐゴシック" pitchFamily="34" charset="-128"/>
            </a:endParaRPr>
          </a:p>
          <a:p>
            <a:pPr algn="ctr">
              <a:buFontTx/>
              <a:buNone/>
            </a:pPr>
            <a:endParaRPr lang="cs-CZ" sz="2400" dirty="0" smtClean="0">
              <a:ea typeface="ＭＳ Ｐゴシック" pitchFamily="34" charset="-128"/>
            </a:endParaRPr>
          </a:p>
          <a:p>
            <a:pPr algn="ctr">
              <a:buFontTx/>
              <a:buNone/>
            </a:pPr>
            <a:endParaRPr lang="cs-CZ" sz="2400" dirty="0" smtClean="0">
              <a:ea typeface="ＭＳ Ｐゴシック" pitchFamily="34" charset="-128"/>
            </a:endParaRPr>
          </a:p>
          <a:p>
            <a:pPr algn="ctr">
              <a:buFontTx/>
              <a:buNone/>
            </a:pPr>
            <a:r>
              <a:rPr lang="cs-CZ" sz="2400" dirty="0" smtClean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91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Content Placeholder 6" descr="autoconf-ipv4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4" b="-3894"/>
          <a:stretch>
            <a:fillRect/>
          </a:stretch>
        </p:blipFill>
        <p:spPr>
          <a:xfrm>
            <a:off x="58738" y="1298575"/>
            <a:ext cx="9029700" cy="156210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Content Placeholder 7" descr="autoconf-ipv6.tif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" b="938"/>
          <a:stretch>
            <a:fillRect/>
          </a:stretch>
        </p:blipFill>
        <p:spPr>
          <a:xfrm>
            <a:off x="88900" y="3604079"/>
            <a:ext cx="8991600" cy="3181351"/>
          </a:xfrm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659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Autoconfiguration IPv4 x IPv6</a:t>
            </a:r>
            <a:endParaRPr lang="en-US" sz="1400" smtClean="0">
              <a:ea typeface="ＭＳ Ｐゴシック" pitchFamily="34" charset="-128"/>
            </a:endParaRPr>
          </a:p>
        </p:txBody>
      </p:sp>
      <p:sp>
        <p:nvSpPr>
          <p:cNvPr id="70660" name="TextBox 10"/>
          <p:cNvSpPr txBox="1">
            <a:spLocks noChangeArrowheads="1"/>
          </p:cNvSpPr>
          <p:nvPr/>
        </p:nvSpPr>
        <p:spPr bwMode="auto">
          <a:xfrm>
            <a:off x="219075" y="747034"/>
            <a:ext cx="5226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IPv4 – DHCP, ARP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4" y="2984577"/>
            <a:ext cx="6723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IPv6 – DAD, RS/RA, DHCPv6, MLDv2, ND 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7404100" y="1651000"/>
            <a:ext cx="1485900" cy="469900"/>
          </a:xfrm>
          <a:prstGeom prst="wedgeRectCallout">
            <a:avLst>
              <a:gd name="adj1" fmla="val -29204"/>
              <a:gd name="adj2" fmla="val 108562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 </a:t>
            </a:r>
            <a:r>
              <a:rPr lang="en-US" dirty="0" err="1" smtClean="0">
                <a:solidFill>
                  <a:schemeClr val="tx1"/>
                </a:solidFill>
              </a:rPr>
              <a:t>trafic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543800" y="5384800"/>
            <a:ext cx="1485900" cy="469900"/>
          </a:xfrm>
          <a:prstGeom prst="wedgeRectCallout">
            <a:avLst>
              <a:gd name="adj1" fmla="val -29204"/>
              <a:gd name="adj2" fmla="val 108562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 </a:t>
            </a:r>
            <a:r>
              <a:rPr lang="en-US" dirty="0" err="1" smtClean="0">
                <a:solidFill>
                  <a:schemeClr val="tx1"/>
                </a:solidFill>
              </a:rPr>
              <a:t>trafic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Autoconfiguration features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891817"/>
              </p:ext>
            </p:extLst>
          </p:nvPr>
        </p:nvGraphicFramePr>
        <p:xfrm>
          <a:off x="275166" y="1029865"/>
          <a:ext cx="8445500" cy="2125979"/>
        </p:xfrm>
        <a:graphic>
          <a:graphicData uri="http://schemas.openxmlformats.org/drawingml/2006/table">
            <a:tbl>
              <a:tblPr/>
              <a:tblGrid>
                <a:gridCol w="4318000"/>
                <a:gridCol w="825500"/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DHCPv6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SLAAC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RFC 6106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DHCP (v4)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 XP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 experimental version not ready to use in production enviroment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 Vista / 7 / 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 OSX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 OSX prior to Lion (2011)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Linux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Android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 phone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iOS (iPhone, iPad, iPod)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✔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1738" y="3259667"/>
            <a:ext cx="8356595" cy="34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a typeface="ＭＳ Ｐゴシック" pitchFamily="34" charset="-128"/>
              </a:rPr>
              <a:t>Chose SLAAC ?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All devices supporting IPv6 will be able to use IPv6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Privacy extensions =&gt; troubles with tracking, accounting, security incidents and access to privileges services (based on address)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How to handle address of DNS servers ? </a:t>
            </a:r>
          </a:p>
          <a:p>
            <a:r>
              <a:rPr lang="en-US" sz="1800" dirty="0" smtClean="0">
                <a:ea typeface="ＭＳ Ｐゴシック" pitchFamily="34" charset="-128"/>
              </a:rPr>
              <a:t>Choose DHCPv6 ?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Not supported by all platforms =&gt; many clients will not have access to IPv6 network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Needs to solve problem with DUID and its relation to users' device/identity 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How to handle default route ?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Catch XXII  ? </a:t>
            </a:r>
          </a:p>
          <a:p>
            <a:pPr marL="0" indent="0" algn="ctr">
              <a:buNone/>
            </a:pPr>
            <a:endParaRPr lang="cs-CZ" sz="2400" dirty="0" smtClean="0">
              <a:solidFill>
                <a:srgbClr val="000073"/>
              </a:solidFill>
              <a:ea typeface="ＭＳ Ｐゴシック" pitchFamily="34" charset="-128"/>
            </a:endParaRPr>
          </a:p>
          <a:p>
            <a:pPr algn="ctr">
              <a:buFontTx/>
              <a:buNone/>
            </a:pPr>
            <a:endParaRPr lang="cs-CZ" sz="2400" dirty="0" smtClean="0">
              <a:ea typeface="ＭＳ Ｐゴシック" pitchFamily="34" charset="-128"/>
            </a:endParaRPr>
          </a:p>
          <a:p>
            <a:pPr algn="ctr">
              <a:buFontTx/>
              <a:buNone/>
            </a:pPr>
            <a:endParaRPr lang="cs-CZ" sz="2400" dirty="0" smtClean="0">
              <a:ea typeface="ＭＳ Ｐゴシック" pitchFamily="34" charset="-128"/>
            </a:endParaRPr>
          </a:p>
          <a:p>
            <a:pPr algn="ctr">
              <a:buFontTx/>
              <a:buNone/>
            </a:pPr>
            <a:r>
              <a:rPr lang="cs-CZ" sz="2400" dirty="0" smtClean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81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Privacy extensions enabled </a:t>
            </a:r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①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62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" r="-1054"/>
          <a:stretch>
            <a:fillRect/>
          </a:stretch>
        </p:blipFill>
        <p:spPr>
          <a:xfrm>
            <a:off x="-16782" y="907453"/>
            <a:ext cx="9178925" cy="5908675"/>
          </a:xfrm>
        </p:spPr>
      </p:pic>
    </p:spTree>
    <p:extLst>
      <p:ext uri="{BB962C8B-B14F-4D97-AF65-F5344CB8AC3E}">
        <p14:creationId xmlns:p14="http://schemas.microsoft.com/office/powerpoint/2010/main" val="326926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4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99FF"/>
      </a:hlink>
      <a:folHlink>
        <a:srgbClr val="AF67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99FF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99FF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ýchozí návrh">
  <a:themeElements>
    <a:clrScheme name="1_Výchozí návrh 14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99FF"/>
      </a:hlink>
      <a:folHlink>
        <a:srgbClr val="AF67FF"/>
      </a:folHlink>
    </a:clrScheme>
    <a:fontScheme name="1_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99FF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99FF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52355</TotalTime>
  <Words>2319</Words>
  <Application>Microsoft Macintosh PowerPoint</Application>
  <PresentationFormat>On-screen Show (4:3)</PresentationFormat>
  <Paragraphs>558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Výchozí návrh</vt:lpstr>
      <vt:lpstr>Custom Design</vt:lpstr>
      <vt:lpstr>1_Výchozí návrh</vt:lpstr>
      <vt:lpstr>Office Theme</vt:lpstr>
      <vt:lpstr>Black</vt:lpstr>
      <vt:lpstr>PowerPoint Presentation</vt:lpstr>
      <vt:lpstr>The Brno University of Technology</vt:lpstr>
      <vt:lpstr>Layer 3 network</vt:lpstr>
      <vt:lpstr>At the beginning (2008) we thought…</vt:lpstr>
      <vt:lpstr> Autoconfiguration &amp; address assignment</vt:lpstr>
      <vt:lpstr>DHCP, DHCPv6 &amp; SLAAC</vt:lpstr>
      <vt:lpstr>Autoconfiguration IPv4 x IPv6</vt:lpstr>
      <vt:lpstr>Autoconfiguration features </vt:lpstr>
      <vt:lpstr>Privacy extensions enabled ①</vt:lpstr>
      <vt:lpstr>Solution: gathering information from the network</vt:lpstr>
      <vt:lpstr> First hop security</vt:lpstr>
      <vt:lpstr>First hop security</vt:lpstr>
      <vt:lpstr>Where and why is first hop security important</vt:lpstr>
      <vt:lpstr>First hop security</vt:lpstr>
      <vt:lpstr>First hop security in IPv4</vt:lpstr>
      <vt:lpstr>First hop security threats in IPv6</vt:lpstr>
      <vt:lpstr>Rogues IPv6 routers</vt:lpstr>
      <vt:lpstr>PowerPoint Presentation</vt:lpstr>
      <vt:lpstr>Number of rogues IPv6 routers</vt:lpstr>
      <vt:lpstr>IPv4 traffic redirection using IPv6</vt:lpstr>
      <vt:lpstr>IPv4 traffic redirection using IPv6</vt:lpstr>
      <vt:lpstr>IPv4 traffic redirection using IPv6</vt:lpstr>
      <vt:lpstr>IPv4 traffic redirection using IPv6</vt:lpstr>
      <vt:lpstr>IPv4 traffic redirection using IPv6</vt:lpstr>
      <vt:lpstr>First hop security for IPv6</vt:lpstr>
      <vt:lpstr>First hop security for IPv6</vt:lpstr>
      <vt:lpstr>Do we really need first hop security ? </vt:lpstr>
      <vt:lpstr>Costs of IPv6</vt:lpstr>
      <vt:lpstr>Cost of first hop security for IPv6</vt:lpstr>
      <vt:lpstr>PowerPoint Presentation</vt:lpstr>
      <vt:lpstr>Other costs related to IPv6</vt:lpstr>
      <vt:lpstr>IPv6 and other priorities </vt:lpstr>
      <vt:lpstr>Lesson we learned  with deploying IPv6</vt:lpstr>
      <vt:lpstr>Lesson we learned – technical view</vt:lpstr>
      <vt:lpstr>Lesson we learned – management view</vt:lpstr>
      <vt:lpstr>Definitely not …</vt:lpstr>
      <vt:lpstr>What can we do about it ? (if we can) </vt:lpstr>
      <vt:lpstr>PowerPoint Presentation</vt:lpstr>
    </vt:vector>
  </TitlesOfParts>
  <Company>VUT v Brne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Vladimir Zahorik</dc:creator>
  <cp:lastModifiedBy>Tomas Podermanski</cp:lastModifiedBy>
  <cp:revision>1886</cp:revision>
  <cp:lastPrinted>2011-01-03T08:41:14Z</cp:lastPrinted>
  <dcterms:created xsi:type="dcterms:W3CDTF">2011-01-03T08:21:41Z</dcterms:created>
  <dcterms:modified xsi:type="dcterms:W3CDTF">2012-05-22T13:11:44Z</dcterms:modified>
</cp:coreProperties>
</file>